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89" r:id="rId3"/>
    <p:sldId id="282" r:id="rId4"/>
    <p:sldId id="292" r:id="rId5"/>
    <p:sldId id="294" r:id="rId6"/>
    <p:sldId id="29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88" r:id="rId20"/>
    <p:sldId id="281" r:id="rId21"/>
    <p:sldId id="283" r:id="rId22"/>
    <p:sldId id="285" r:id="rId23"/>
    <p:sldId id="287" r:id="rId24"/>
    <p:sldId id="286" r:id="rId25"/>
    <p:sldId id="297" r:id="rId2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75B7"/>
    <a:srgbClr val="EDE9F6"/>
    <a:srgbClr val="8CE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C166D1-9963-4BAD-9BD7-7D3749B494C3}" v="3" dt="2024-08-23T16:28:24.1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79"/>
    <p:restoredTop sz="94672"/>
  </p:normalViewPr>
  <p:slideViewPr>
    <p:cSldViewPr snapToGrid="0">
      <p:cViewPr varScale="1">
        <p:scale>
          <a:sx n="103" d="100"/>
          <a:sy n="103" d="100"/>
        </p:scale>
        <p:origin x="3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xfrm>
            <a:off x="1143000" y="685800"/>
            <a:ext cx="4572000" cy="3429000"/>
          </a:xfrm>
          <a:prstGeom prst="rect">
            <a:avLst/>
          </a:prstGeom>
        </p:spPr>
        <p:txBody>
          <a:bodyPr/>
          <a:lstStyle/>
          <a:p>
            <a:endParaRPr/>
          </a:p>
        </p:txBody>
      </p:sp>
      <p:sp>
        <p:nvSpPr>
          <p:cNvPr id="72" name="Shape 7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64f863b4c8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64f863b4c8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4f863b4c8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64f863b4c8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4f863b4c8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64f863b4c8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71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64f863b4c8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64f863b4c8_0_4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4f863b4c8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64f863b4c8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602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64f863b4c8_0_4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64f863b4c8_0_4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0869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11" name="bg object 16" descr="bg object 16"/>
          <p:cNvPicPr>
            <a:picLocks noChangeAspect="1"/>
          </p:cNvPicPr>
          <p:nvPr/>
        </p:nvPicPr>
        <p:blipFill>
          <a:blip r:embed="rId2"/>
          <a:stretch>
            <a:fillRect/>
          </a:stretch>
        </p:blipFill>
        <p:spPr>
          <a:xfrm>
            <a:off x="0" y="0"/>
            <a:ext cx="9144000" cy="5143499"/>
          </a:xfrm>
          <a:prstGeom prst="rect">
            <a:avLst/>
          </a:prstGeom>
          <a:ln w="12700">
            <a:miter lim="400000"/>
          </a:ln>
        </p:spPr>
      </p:pic>
      <p:sp>
        <p:nvSpPr>
          <p:cNvPr id="12" name="Title Text"/>
          <p:cNvSpPr txBox="1">
            <a:spLocks noGrp="1"/>
          </p:cNvSpPr>
          <p:nvPr>
            <p:ph type="title"/>
          </p:nvPr>
        </p:nvSpPr>
        <p:spPr>
          <a:xfrm>
            <a:off x="685800" y="1594485"/>
            <a:ext cx="7772400" cy="1080136"/>
          </a:xfrm>
          <a:prstGeom prst="rect">
            <a:avLst/>
          </a:prstGeom>
        </p:spPr>
        <p:txBody>
          <a:bodyPr>
            <a:normAutofit/>
          </a:bodyPr>
          <a:lstStyle/>
          <a:p>
            <a:r>
              <a:t>Title Text</a:t>
            </a:r>
          </a:p>
        </p:txBody>
      </p:sp>
      <p:sp>
        <p:nvSpPr>
          <p:cNvPr id="13" name="Body Level One…"/>
          <p:cNvSpPr txBox="1">
            <a:spLocks noGrp="1"/>
          </p:cNvSpPr>
          <p:nvPr>
            <p:ph type="body" sz="quarter" idx="1"/>
          </p:nvPr>
        </p:nvSpPr>
        <p:spPr>
          <a:xfrm>
            <a:off x="1371600" y="2880360"/>
            <a:ext cx="6400800" cy="128587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pic>
        <p:nvPicPr>
          <p:cNvPr id="21" name="bg object 16" descr="bg object 16"/>
          <p:cNvPicPr>
            <a:picLocks noChangeAspect="1"/>
          </p:cNvPicPr>
          <p:nvPr/>
        </p:nvPicPr>
        <p:blipFill>
          <a:blip r:embed="rId2"/>
          <a:stretch>
            <a:fillRect/>
          </a:stretch>
        </p:blipFill>
        <p:spPr>
          <a:xfrm>
            <a:off x="0" y="0"/>
            <a:ext cx="9144000" cy="5143499"/>
          </a:xfrm>
          <a:prstGeom prst="rect">
            <a:avLst/>
          </a:prstGeom>
          <a:ln w="12700">
            <a:miter lim="400000"/>
          </a:ln>
        </p:spPr>
      </p:pic>
      <p:sp>
        <p:nvSpPr>
          <p:cNvPr id="22" name="Title Text"/>
          <p:cNvSpPr txBox="1">
            <a:spLocks noGrp="1"/>
          </p:cNvSpPr>
          <p:nvPr>
            <p:ph type="title"/>
          </p:nvPr>
        </p:nvSpPr>
        <p:spPr>
          <a:xfrm>
            <a:off x="3321796" y="62254"/>
            <a:ext cx="2872105" cy="348617"/>
          </a:xfrm>
          <a:prstGeom prst="rect">
            <a:avLst/>
          </a:prstGeom>
        </p:spPr>
        <p:txBody>
          <a:bodyPr>
            <a:normAutofit/>
          </a:bodyPr>
          <a:lstStyle/>
          <a:p>
            <a:r>
              <a:t>Title Text</a:t>
            </a:r>
          </a:p>
        </p:txBody>
      </p:sp>
      <p:sp>
        <p:nvSpPr>
          <p:cNvPr id="23" name="Body Level One…"/>
          <p:cNvSpPr txBox="1">
            <a:spLocks noGrp="1"/>
          </p:cNvSpPr>
          <p:nvPr>
            <p:ph type="body" idx="1"/>
          </p:nvPr>
        </p:nvSpPr>
        <p:spPr>
          <a:xfrm>
            <a:off x="844496" y="1014771"/>
            <a:ext cx="6553201" cy="3469642"/>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pic>
        <p:nvPicPr>
          <p:cNvPr id="31" name="bg object 16" descr="bg object 16"/>
          <p:cNvPicPr>
            <a:picLocks noChangeAspect="1"/>
          </p:cNvPicPr>
          <p:nvPr/>
        </p:nvPicPr>
        <p:blipFill>
          <a:blip r:embed="rId2"/>
          <a:stretch>
            <a:fillRect/>
          </a:stretch>
        </p:blipFill>
        <p:spPr>
          <a:xfrm>
            <a:off x="0" y="0"/>
            <a:ext cx="9144000" cy="5143499"/>
          </a:xfrm>
          <a:prstGeom prst="rect">
            <a:avLst/>
          </a:prstGeom>
          <a:ln w="12700">
            <a:miter lim="400000"/>
          </a:ln>
        </p:spPr>
      </p:pic>
      <p:sp>
        <p:nvSpPr>
          <p:cNvPr id="32" name="Title Text"/>
          <p:cNvSpPr txBox="1">
            <a:spLocks noGrp="1"/>
          </p:cNvSpPr>
          <p:nvPr>
            <p:ph type="title"/>
          </p:nvPr>
        </p:nvSpPr>
        <p:spPr>
          <a:xfrm>
            <a:off x="3321796" y="62254"/>
            <a:ext cx="2872105" cy="348617"/>
          </a:xfrm>
          <a:prstGeom prst="rect">
            <a:avLst/>
          </a:prstGeom>
        </p:spPr>
        <p:txBody>
          <a:bodyPr>
            <a:normAutofit/>
          </a:bodyPr>
          <a:lstStyle/>
          <a:p>
            <a:r>
              <a:t>Title Text</a:t>
            </a:r>
          </a:p>
        </p:txBody>
      </p:sp>
      <p:sp>
        <p:nvSpPr>
          <p:cNvPr id="33" name="Body Level One…"/>
          <p:cNvSpPr txBox="1">
            <a:spLocks noGrp="1"/>
          </p:cNvSpPr>
          <p:nvPr>
            <p:ph type="body" sz="half" idx="1"/>
          </p:nvPr>
        </p:nvSpPr>
        <p:spPr>
          <a:xfrm>
            <a:off x="457200" y="1183005"/>
            <a:ext cx="3977641" cy="3394710"/>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pic>
        <p:nvPicPr>
          <p:cNvPr id="41" name="bg object 16" descr="bg object 16"/>
          <p:cNvPicPr>
            <a:picLocks noChangeAspect="1"/>
          </p:cNvPicPr>
          <p:nvPr/>
        </p:nvPicPr>
        <p:blipFill>
          <a:blip r:embed="rId2"/>
          <a:stretch>
            <a:fillRect/>
          </a:stretch>
        </p:blipFill>
        <p:spPr>
          <a:xfrm>
            <a:off x="0" y="0"/>
            <a:ext cx="9144000" cy="5143499"/>
          </a:xfrm>
          <a:prstGeom prst="rect">
            <a:avLst/>
          </a:prstGeom>
          <a:ln w="12700">
            <a:miter lim="400000"/>
          </a:ln>
        </p:spPr>
      </p:pic>
      <p:sp>
        <p:nvSpPr>
          <p:cNvPr id="42" name="Title Text"/>
          <p:cNvSpPr txBox="1">
            <a:spLocks noGrp="1"/>
          </p:cNvSpPr>
          <p:nvPr>
            <p:ph type="title"/>
          </p:nvPr>
        </p:nvSpPr>
        <p:spPr>
          <a:xfrm>
            <a:off x="3321796" y="62254"/>
            <a:ext cx="2872105" cy="348617"/>
          </a:xfrm>
          <a:prstGeom prst="rect">
            <a:avLst/>
          </a:prstGeom>
        </p:spPr>
        <p:txBody>
          <a:bodyPr>
            <a:normAutofit/>
          </a:bodyPr>
          <a:lstStyle/>
          <a:p>
            <a:r>
              <a:t>Title Text</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0">
    <p:spTree>
      <p:nvGrpSpPr>
        <p:cNvPr id="1" name=""/>
        <p:cNvGrpSpPr/>
        <p:nvPr/>
      </p:nvGrpSpPr>
      <p:grpSpPr>
        <a:xfrm>
          <a:off x="0" y="0"/>
          <a:ext cx="0" cy="0"/>
          <a:chOff x="0" y="0"/>
          <a:chExt cx="0" cy="0"/>
        </a:xfrm>
      </p:grpSpPr>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pic>
        <p:nvPicPr>
          <p:cNvPr id="64" name="bg object 16" descr="bg object 16"/>
          <p:cNvPicPr>
            <a:picLocks noChangeAspect="1"/>
          </p:cNvPicPr>
          <p:nvPr/>
        </p:nvPicPr>
        <p:blipFill>
          <a:blip r:embed="rId2"/>
          <a:stretch>
            <a:fillRect/>
          </a:stretch>
        </p:blipFill>
        <p:spPr>
          <a:xfrm>
            <a:off x="0" y="0"/>
            <a:ext cx="9144000" cy="5143499"/>
          </a:xfrm>
          <a:prstGeom prst="rect">
            <a:avLst/>
          </a:prstGeom>
          <a:ln w="12700">
            <a:miter lim="400000"/>
          </a:ln>
        </p:spPr>
      </p:pic>
      <p:sp>
        <p:nvSpPr>
          <p:cNvPr id="65" name="Slide Number"/>
          <p:cNvSpPr txBox="1">
            <a:spLocks noGrp="1"/>
          </p:cNvSpPr>
          <p:nvPr>
            <p:ph type="sldNum" sz="quarter" idx="2"/>
          </p:nvPr>
        </p:nvSpPr>
        <p:spPr>
          <a:xfrm>
            <a:off x="8571335" y="4628891"/>
            <a:ext cx="449824" cy="462251"/>
          </a:xfrm>
          <a:prstGeom prst="rect">
            <a:avLst/>
          </a:prstGeom>
        </p:spPr>
        <p:txBody>
          <a:bodyPr lIns="91424" tIns="91424" rIns="91424" bIns="91424" anchor="ctr">
            <a:normAutofit/>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2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19276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05978"/>
            <a:ext cx="8229600" cy="9941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Title Text</a:t>
            </a:r>
          </a:p>
        </p:txBody>
      </p:sp>
      <p:sp>
        <p:nvSpPr>
          <p:cNvPr id="3" name="Body Level One…"/>
          <p:cNvSpPr txBox="1">
            <a:spLocks noGrp="1"/>
          </p:cNvSpPr>
          <p:nvPr>
            <p:ph type="body" idx="1"/>
          </p:nvPr>
        </p:nvSpPr>
        <p:spPr>
          <a:xfrm>
            <a:off x="457200" y="1200150"/>
            <a:ext cx="8229600" cy="39433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19827" y="4783454"/>
            <a:ext cx="266974" cy="279401"/>
          </a:xfrm>
          <a:prstGeom prst="rect">
            <a:avLst/>
          </a:prstGeom>
          <a:ln w="12700">
            <a:miter lim="400000"/>
          </a:ln>
        </p:spPr>
        <p:txBody>
          <a:bodyPr wrap="none" lIns="0" tIns="0" rIns="0" bIns="0">
            <a:spAutoFit/>
          </a:bodyPr>
          <a:lstStyle>
            <a:lvl1pPr algn="r">
              <a:defRPr>
                <a:solidFill>
                  <a:srgbClr val="888888"/>
                </a:solidFill>
                <a:latin typeface="+mn-lt"/>
                <a:ea typeface="+mn-ea"/>
                <a:cs typeface="+mn-cs"/>
                <a:sym typeface="Helvetic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1pPr>
      <a:lvl2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2pPr>
      <a:lvl3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3pPr>
      <a:lvl4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4pPr>
      <a:lvl5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5pPr>
      <a:lvl6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6pPr>
      <a:lvl7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7pPr>
      <a:lvl8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8pPr>
      <a:lvl9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9pPr>
    </p:titleStyle>
    <p:body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363166"/>
          </a:solidFill>
          <a:uFillTx/>
          <a:latin typeface="Tahoma"/>
          <a:ea typeface="Tahoma"/>
          <a:cs typeface="Tahoma"/>
          <a:sym typeface="Tahoma"/>
        </a:defRPr>
      </a:lvl1pPr>
      <a:lvl2pPr marL="0" marR="0" indent="457200" algn="l" defTabSz="914400" rtl="0" latinLnBrk="0">
        <a:lnSpc>
          <a:spcPct val="100000"/>
        </a:lnSpc>
        <a:spcBef>
          <a:spcPts val="0"/>
        </a:spcBef>
        <a:spcAft>
          <a:spcPts val="0"/>
        </a:spcAft>
        <a:buClrTx/>
        <a:buSzTx/>
        <a:buFontTx/>
        <a:buNone/>
        <a:tabLst/>
        <a:defRPr sz="1400" b="0" i="0" u="none" strike="noStrike" cap="none" spc="0" baseline="0">
          <a:solidFill>
            <a:srgbClr val="363166"/>
          </a:solidFill>
          <a:uFillTx/>
          <a:latin typeface="Tahoma"/>
          <a:ea typeface="Tahoma"/>
          <a:cs typeface="Tahoma"/>
          <a:sym typeface="Tahoma"/>
        </a:defRPr>
      </a:lvl2pPr>
      <a:lvl3pPr marL="0" marR="0" indent="914400" algn="l" defTabSz="914400" rtl="0" latinLnBrk="0">
        <a:lnSpc>
          <a:spcPct val="100000"/>
        </a:lnSpc>
        <a:spcBef>
          <a:spcPts val="0"/>
        </a:spcBef>
        <a:spcAft>
          <a:spcPts val="0"/>
        </a:spcAft>
        <a:buClrTx/>
        <a:buSzTx/>
        <a:buFontTx/>
        <a:buNone/>
        <a:tabLst/>
        <a:defRPr sz="1400" b="0" i="0" u="none" strike="noStrike" cap="none" spc="0" baseline="0">
          <a:solidFill>
            <a:srgbClr val="363166"/>
          </a:solidFill>
          <a:uFillTx/>
          <a:latin typeface="Tahoma"/>
          <a:ea typeface="Tahoma"/>
          <a:cs typeface="Tahoma"/>
          <a:sym typeface="Tahoma"/>
        </a:defRPr>
      </a:lvl3pPr>
      <a:lvl4pPr marL="0" marR="0" indent="1371600" algn="l" defTabSz="914400" rtl="0" latinLnBrk="0">
        <a:lnSpc>
          <a:spcPct val="100000"/>
        </a:lnSpc>
        <a:spcBef>
          <a:spcPts val="0"/>
        </a:spcBef>
        <a:spcAft>
          <a:spcPts val="0"/>
        </a:spcAft>
        <a:buClrTx/>
        <a:buSzTx/>
        <a:buFontTx/>
        <a:buNone/>
        <a:tabLst/>
        <a:defRPr sz="1400" b="0" i="0" u="none" strike="noStrike" cap="none" spc="0" baseline="0">
          <a:solidFill>
            <a:srgbClr val="363166"/>
          </a:solidFill>
          <a:uFillTx/>
          <a:latin typeface="Tahoma"/>
          <a:ea typeface="Tahoma"/>
          <a:cs typeface="Tahoma"/>
          <a:sym typeface="Tahoma"/>
        </a:defRPr>
      </a:lvl4pPr>
      <a:lvl5pPr marL="0" marR="0" indent="1828800" algn="l" defTabSz="914400" rtl="0" latinLnBrk="0">
        <a:lnSpc>
          <a:spcPct val="100000"/>
        </a:lnSpc>
        <a:spcBef>
          <a:spcPts val="0"/>
        </a:spcBef>
        <a:spcAft>
          <a:spcPts val="0"/>
        </a:spcAft>
        <a:buClrTx/>
        <a:buSzTx/>
        <a:buFontTx/>
        <a:buNone/>
        <a:tabLst/>
        <a:defRPr sz="1400" b="0" i="0" u="none" strike="noStrike" cap="none" spc="0" baseline="0">
          <a:solidFill>
            <a:srgbClr val="363166"/>
          </a:solidFill>
          <a:uFillTx/>
          <a:latin typeface="Tahoma"/>
          <a:ea typeface="Tahoma"/>
          <a:cs typeface="Tahoma"/>
          <a:sym typeface="Tahoma"/>
        </a:defRPr>
      </a:lvl5pPr>
      <a:lvl6pPr marL="0" marR="0" indent="2286000" algn="l" defTabSz="914400" rtl="0" latinLnBrk="0">
        <a:lnSpc>
          <a:spcPct val="100000"/>
        </a:lnSpc>
        <a:spcBef>
          <a:spcPts val="0"/>
        </a:spcBef>
        <a:spcAft>
          <a:spcPts val="0"/>
        </a:spcAft>
        <a:buClrTx/>
        <a:buSzTx/>
        <a:buFontTx/>
        <a:buNone/>
        <a:tabLst/>
        <a:defRPr sz="1400" b="0" i="0" u="none" strike="noStrike" cap="none" spc="0" baseline="0">
          <a:solidFill>
            <a:srgbClr val="363166"/>
          </a:solidFill>
          <a:uFillTx/>
          <a:latin typeface="Tahoma"/>
          <a:ea typeface="Tahoma"/>
          <a:cs typeface="Tahoma"/>
          <a:sym typeface="Tahoma"/>
        </a:defRPr>
      </a:lvl6pPr>
      <a:lvl7pPr marL="0" marR="0" indent="2743200" algn="l" defTabSz="914400" rtl="0" latinLnBrk="0">
        <a:lnSpc>
          <a:spcPct val="100000"/>
        </a:lnSpc>
        <a:spcBef>
          <a:spcPts val="0"/>
        </a:spcBef>
        <a:spcAft>
          <a:spcPts val="0"/>
        </a:spcAft>
        <a:buClrTx/>
        <a:buSzTx/>
        <a:buFontTx/>
        <a:buNone/>
        <a:tabLst/>
        <a:defRPr sz="1400" b="0" i="0" u="none" strike="noStrike" cap="none" spc="0" baseline="0">
          <a:solidFill>
            <a:srgbClr val="363166"/>
          </a:solidFill>
          <a:uFillTx/>
          <a:latin typeface="Tahoma"/>
          <a:ea typeface="Tahoma"/>
          <a:cs typeface="Tahoma"/>
          <a:sym typeface="Tahoma"/>
        </a:defRPr>
      </a:lvl7pPr>
      <a:lvl8pPr marL="0" marR="0" indent="3200400" algn="l" defTabSz="914400" rtl="0" latinLnBrk="0">
        <a:lnSpc>
          <a:spcPct val="100000"/>
        </a:lnSpc>
        <a:spcBef>
          <a:spcPts val="0"/>
        </a:spcBef>
        <a:spcAft>
          <a:spcPts val="0"/>
        </a:spcAft>
        <a:buClrTx/>
        <a:buSzTx/>
        <a:buFontTx/>
        <a:buNone/>
        <a:tabLst/>
        <a:defRPr sz="1400" b="0" i="0" u="none" strike="noStrike" cap="none" spc="0" baseline="0">
          <a:solidFill>
            <a:srgbClr val="363166"/>
          </a:solidFill>
          <a:uFillTx/>
          <a:latin typeface="Tahoma"/>
          <a:ea typeface="Tahoma"/>
          <a:cs typeface="Tahoma"/>
          <a:sym typeface="Tahoma"/>
        </a:defRPr>
      </a:lvl8pPr>
      <a:lvl9pPr marL="0" marR="0" indent="3657600" algn="l" defTabSz="914400" rtl="0" latinLnBrk="0">
        <a:lnSpc>
          <a:spcPct val="100000"/>
        </a:lnSpc>
        <a:spcBef>
          <a:spcPts val="0"/>
        </a:spcBef>
        <a:spcAft>
          <a:spcPts val="0"/>
        </a:spcAft>
        <a:buClrTx/>
        <a:buSzTx/>
        <a:buFontTx/>
        <a:buNone/>
        <a:tabLst/>
        <a:defRPr sz="1400" b="0" i="0" u="none" strike="noStrike" cap="none" spc="0" baseline="0">
          <a:solidFill>
            <a:srgbClr val="363166"/>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1pPr>
      <a:lvl2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2pPr>
      <a:lvl3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3pPr>
      <a:lvl4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4pPr>
      <a:lvl5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5pPr>
      <a:lvl6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6pPr>
      <a:lvl7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7pPr>
      <a:lvl8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8pPr>
      <a:lvl9pPr marL="0" marR="0" indent="0" algn="r"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object 2" descr="object 2"/>
          <p:cNvPicPr>
            <a:picLocks noChangeAspect="1"/>
          </p:cNvPicPr>
          <p:nvPr/>
        </p:nvPicPr>
        <p:blipFill>
          <a:blip r:embed="rId2"/>
          <a:stretch>
            <a:fillRect/>
          </a:stretch>
        </p:blipFill>
        <p:spPr>
          <a:xfrm>
            <a:off x="0" y="0"/>
            <a:ext cx="9144000" cy="5143499"/>
          </a:xfrm>
          <a:prstGeom prst="rect">
            <a:avLst/>
          </a:prstGeom>
          <a:ln w="12700">
            <a:miter lim="400000"/>
          </a:ln>
        </p:spPr>
      </p:pic>
      <p:sp>
        <p:nvSpPr>
          <p:cNvPr id="76" name="Straight Connector 4"/>
          <p:cNvSpPr/>
          <p:nvPr/>
        </p:nvSpPr>
        <p:spPr>
          <a:xfrm>
            <a:off x="2672977" y="3144517"/>
            <a:ext cx="3505201" cy="0"/>
          </a:xfrm>
          <a:prstGeom prst="line">
            <a:avLst/>
          </a:prstGeom>
          <a:ln>
            <a:solidFill>
              <a:srgbClr val="4A7EBB"/>
            </a:solidFill>
          </a:ln>
        </p:spPr>
        <p:txBody>
          <a:bodyPr lIns="45719" rIns="45719"/>
          <a:lstStyle/>
          <a:p>
            <a:endParaRPr/>
          </a:p>
        </p:txBody>
      </p:sp>
      <p:sp>
        <p:nvSpPr>
          <p:cNvPr id="3" name="TextBox 2">
            <a:extLst>
              <a:ext uri="{FF2B5EF4-FFF2-40B4-BE49-F238E27FC236}">
                <a16:creationId xmlns:a16="http://schemas.microsoft.com/office/drawing/2014/main" id="{0DCEB1C8-888C-A59F-BA26-9D25A1DE0813}"/>
              </a:ext>
            </a:extLst>
          </p:cNvPr>
          <p:cNvSpPr txBox="1"/>
          <p:nvPr/>
        </p:nvSpPr>
        <p:spPr>
          <a:xfrm>
            <a:off x="2139578" y="3416539"/>
            <a:ext cx="457200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b="1" dirty="0">
                <a:solidFill>
                  <a:srgbClr val="7175B7"/>
                </a:solidFill>
              </a:rPr>
              <a:t>TURNKEY UTILIZATION MANAGEMENT</a:t>
            </a:r>
          </a:p>
          <a:p>
            <a:pPr algn="ctr"/>
            <a:r>
              <a:rPr lang="en-US" b="1" u="sng" dirty="0">
                <a:solidFill>
                  <a:srgbClr val="7175B7"/>
                </a:solidFill>
              </a:rPr>
              <a:t>Built For</a:t>
            </a:r>
          </a:p>
          <a:p>
            <a:pPr algn="ctr"/>
            <a:r>
              <a:rPr lang="en-US" b="1" dirty="0">
                <a:solidFill>
                  <a:srgbClr val="7175B7"/>
                </a:solidFill>
              </a:rPr>
              <a:t>CRITICAL ACCESS HOSPITALS</a:t>
            </a:r>
          </a:p>
        </p:txBody>
      </p:sp>
      <p:pic>
        <p:nvPicPr>
          <p:cNvPr id="2" name="Google Shape;57;p13">
            <a:extLst>
              <a:ext uri="{FF2B5EF4-FFF2-40B4-BE49-F238E27FC236}">
                <a16:creationId xmlns:a16="http://schemas.microsoft.com/office/drawing/2014/main" id="{28A30D33-FAC9-5C55-8164-126921E4DC05}"/>
              </a:ext>
            </a:extLst>
          </p:cNvPr>
          <p:cNvPicPr preferRelativeResize="0"/>
          <p:nvPr/>
        </p:nvPicPr>
        <p:blipFill>
          <a:blip r:embed="rId3">
            <a:alphaModFix/>
          </a:blip>
          <a:stretch>
            <a:fillRect/>
          </a:stretch>
        </p:blipFill>
        <p:spPr>
          <a:xfrm>
            <a:off x="3436726" y="380067"/>
            <a:ext cx="2270547" cy="2492429"/>
          </a:xfrm>
          <a:prstGeom prst="rect">
            <a:avLst/>
          </a:prstGeom>
          <a:noFill/>
          <a:ln>
            <a:noFill/>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itle 1"/>
          <p:cNvSpPr txBox="1">
            <a:spLocks noGrp="1"/>
          </p:cNvSpPr>
          <p:nvPr>
            <p:ph type="title"/>
          </p:nvPr>
        </p:nvSpPr>
        <p:spPr>
          <a:xfrm>
            <a:off x="3321796" y="62254"/>
            <a:ext cx="2872105" cy="348617"/>
          </a:xfrm>
          <a:prstGeom prst="rect">
            <a:avLst/>
          </a:prstGeom>
        </p:spPr>
        <p:txBody>
          <a:bodyPr/>
          <a:lstStyle/>
          <a:p>
            <a:endParaRPr/>
          </a:p>
        </p:txBody>
      </p:sp>
      <p:sp>
        <p:nvSpPr>
          <p:cNvPr id="130" name="Google Shape;126;p3"/>
          <p:cNvSpPr txBox="1">
            <a:spLocks noGrp="1"/>
          </p:cNvSpPr>
          <p:nvPr>
            <p:ph type="body" idx="1"/>
          </p:nvPr>
        </p:nvSpPr>
        <p:spPr>
          <a:xfrm>
            <a:off x="985949" y="1007509"/>
            <a:ext cx="7543801" cy="3690939"/>
          </a:xfrm>
          <a:prstGeom prst="rect">
            <a:avLst/>
          </a:prstGeom>
        </p:spPr>
        <p:txBody>
          <a:bodyPr lIns="45699" tIns="45699" rIns="45699" bIns="45699"/>
          <a:lstStyle/>
          <a:p>
            <a:pPr algn="ctr">
              <a:lnSpc>
                <a:spcPct val="80000"/>
              </a:lnSpc>
              <a:defRPr sz="1200"/>
            </a:pPr>
            <a:r>
              <a:rPr dirty="0"/>
              <a:t>ED MEDICAL NECESSITY REVIEW</a:t>
            </a:r>
            <a:endParaRPr sz="1000" dirty="0"/>
          </a:p>
          <a:p>
            <a:pPr>
              <a:lnSpc>
                <a:spcPct val="96000"/>
              </a:lnSpc>
              <a:spcBef>
                <a:spcPts val="300"/>
              </a:spcBef>
              <a:defRPr sz="1600"/>
            </a:pPr>
            <a:endParaRPr sz="1000" dirty="0"/>
          </a:p>
          <a:p>
            <a:pPr marL="342900" indent="-342900">
              <a:lnSpc>
                <a:spcPct val="96000"/>
              </a:lnSpc>
              <a:spcBef>
                <a:spcPts val="300"/>
              </a:spcBef>
              <a:buClr>
                <a:srgbClr val="17365D"/>
              </a:buClr>
              <a:buSzPts val="1200"/>
              <a:buChar char="•"/>
              <a:defRPr sz="1200"/>
            </a:pPr>
            <a:r>
              <a:rPr dirty="0"/>
              <a:t>Perform an official MCG or InterQual medical necessity review (MNR) on all ESI </a:t>
            </a:r>
            <a:r>
              <a:rPr lang="en-US" dirty="0"/>
              <a:t>3</a:t>
            </a:r>
            <a:r>
              <a:rPr dirty="0"/>
              <a:t>-4 visits.</a:t>
            </a:r>
            <a:endParaRPr sz="1000" dirty="0"/>
          </a:p>
          <a:p>
            <a:pPr>
              <a:lnSpc>
                <a:spcPct val="96000"/>
              </a:lnSpc>
              <a:spcBef>
                <a:spcPts val="300"/>
              </a:spcBef>
              <a:defRPr sz="1600"/>
            </a:pPr>
            <a:endParaRPr sz="1000" dirty="0"/>
          </a:p>
          <a:p>
            <a:pPr marL="342900" indent="-342900">
              <a:lnSpc>
                <a:spcPct val="96000"/>
              </a:lnSpc>
              <a:spcBef>
                <a:spcPts val="300"/>
              </a:spcBef>
              <a:buClr>
                <a:srgbClr val="17365D"/>
              </a:buClr>
              <a:buSzPts val="1200"/>
              <a:buChar char="•"/>
              <a:defRPr sz="1200"/>
            </a:pPr>
            <a:r>
              <a:rPr dirty="0"/>
              <a:t>bServed reviewer will monitor the triage levels 24/7, identify qualified cases for review, and follow that case through the ED workup process.</a:t>
            </a:r>
            <a:endParaRPr sz="1000" dirty="0"/>
          </a:p>
          <a:p>
            <a:pPr>
              <a:lnSpc>
                <a:spcPct val="96000"/>
              </a:lnSpc>
              <a:spcBef>
                <a:spcPts val="300"/>
              </a:spcBef>
              <a:defRPr sz="1600"/>
            </a:pPr>
            <a:endParaRPr sz="1000" dirty="0"/>
          </a:p>
          <a:p>
            <a:pPr marL="742950" lvl="1" indent="-285750">
              <a:lnSpc>
                <a:spcPct val="96000"/>
              </a:lnSpc>
              <a:spcBef>
                <a:spcPts val="300"/>
              </a:spcBef>
              <a:buClr>
                <a:srgbClr val="17365D"/>
              </a:buClr>
              <a:buSzPts val="1200"/>
              <a:buFont typeface="Courier New"/>
              <a:buChar char="o"/>
              <a:defRPr sz="1200"/>
            </a:pPr>
            <a:r>
              <a:rPr dirty="0"/>
              <a:t>When the workup is complete and records are updated with provider notes, the bServed reviewer will perform an MNR.</a:t>
            </a:r>
            <a:endParaRPr sz="1300" dirty="0"/>
          </a:p>
          <a:p>
            <a:pPr lvl="1">
              <a:lnSpc>
                <a:spcPct val="96000"/>
              </a:lnSpc>
              <a:spcBef>
                <a:spcPts val="300"/>
              </a:spcBef>
              <a:defRPr sz="1600"/>
            </a:pPr>
            <a:endParaRPr sz="1300" dirty="0"/>
          </a:p>
          <a:p>
            <a:pPr marL="742950" lvl="1" indent="-285750">
              <a:lnSpc>
                <a:spcPct val="96000"/>
              </a:lnSpc>
              <a:spcBef>
                <a:spcPts val="300"/>
              </a:spcBef>
              <a:buClr>
                <a:srgbClr val="17365D"/>
              </a:buClr>
              <a:buSzPts val="1200"/>
              <a:buFont typeface="Courier New"/>
              <a:buChar char="o"/>
              <a:defRPr sz="1200"/>
            </a:pPr>
            <a:r>
              <a:rPr dirty="0"/>
              <a:t>The MNR is then sent directly to the provider, alerting the physician of a qualified admission opportunity before FMD.</a:t>
            </a:r>
            <a:endParaRPr sz="1300" dirty="0"/>
          </a:p>
          <a:p>
            <a:pPr lvl="1">
              <a:lnSpc>
                <a:spcPct val="96000"/>
              </a:lnSpc>
              <a:spcBef>
                <a:spcPts val="300"/>
              </a:spcBef>
              <a:defRPr sz="1600"/>
            </a:pPr>
            <a:endParaRPr sz="1300" dirty="0"/>
          </a:p>
          <a:p>
            <a:pPr marL="342900" indent="-342900">
              <a:lnSpc>
                <a:spcPct val="96000"/>
              </a:lnSpc>
              <a:spcBef>
                <a:spcPts val="300"/>
              </a:spcBef>
              <a:buClr>
                <a:srgbClr val="17365D"/>
              </a:buClr>
              <a:buSzPts val="1200"/>
              <a:buChar char="•"/>
              <a:defRPr sz="1200"/>
            </a:pPr>
            <a:r>
              <a:rPr dirty="0"/>
              <a:t>The goal is to optimize admissions by capturing borderline cases that routinely get discharged.  Also, admit the patient to the correct level of care from the ED, avoiding downgrades and denials.</a:t>
            </a:r>
          </a:p>
        </p:txBody>
      </p:sp>
      <p:grpSp>
        <p:nvGrpSpPr>
          <p:cNvPr id="133" name="object 10"/>
          <p:cNvGrpSpPr/>
          <p:nvPr/>
        </p:nvGrpSpPr>
        <p:grpSpPr>
          <a:xfrm>
            <a:off x="2402775" y="-1"/>
            <a:ext cx="4709999" cy="646477"/>
            <a:chOff x="0" y="0"/>
            <a:chExt cx="4709998" cy="646475"/>
          </a:xfrm>
        </p:grpSpPr>
        <p:sp>
          <p:nvSpPr>
            <p:cNvPr id="131" name="object 11"/>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132" name="object 12"/>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sp>
        <p:nvSpPr>
          <p:cNvPr id="134" name="object 13"/>
          <p:cNvSpPr txBox="1"/>
          <p:nvPr/>
        </p:nvSpPr>
        <p:spPr>
          <a:xfrm>
            <a:off x="4319699" y="73223"/>
            <a:ext cx="876301" cy="31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2100" spc="55">
                <a:solidFill>
                  <a:srgbClr val="FFFFFF"/>
                </a:solidFill>
                <a:latin typeface="Tahoma"/>
                <a:ea typeface="Tahoma"/>
                <a:cs typeface="Tahoma"/>
                <a:sym typeface="Tahoma"/>
              </a:defRPr>
            </a:lvl1pPr>
          </a:lstStyle>
          <a:p>
            <a:r>
              <a:t>ED UM</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8" name="object 10"/>
          <p:cNvGrpSpPr/>
          <p:nvPr/>
        </p:nvGrpSpPr>
        <p:grpSpPr>
          <a:xfrm>
            <a:off x="2402775" y="-1"/>
            <a:ext cx="4709999" cy="646477"/>
            <a:chOff x="0" y="0"/>
            <a:chExt cx="4709998" cy="646475"/>
          </a:xfrm>
        </p:grpSpPr>
        <p:sp>
          <p:nvSpPr>
            <p:cNvPr id="136" name="object 11"/>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137" name="object 12"/>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sp>
        <p:nvSpPr>
          <p:cNvPr id="139" name="object 13"/>
          <p:cNvSpPr txBox="1">
            <a:spLocks noGrp="1"/>
          </p:cNvSpPr>
          <p:nvPr>
            <p:ph type="title"/>
          </p:nvPr>
        </p:nvSpPr>
        <p:spPr>
          <a:xfrm>
            <a:off x="4243240" y="154255"/>
            <a:ext cx="1029500" cy="338554"/>
          </a:xfrm>
          <a:prstGeom prst="rect">
            <a:avLst/>
          </a:prstGeom>
        </p:spPr>
        <p:txBody>
          <a:bodyPr/>
          <a:lstStyle>
            <a:lvl1pPr indent="12700">
              <a:spcBef>
                <a:spcPts val="100"/>
              </a:spcBef>
            </a:lvl1pPr>
          </a:lstStyle>
          <a:p>
            <a:r>
              <a:t>ED MNR</a:t>
            </a:r>
          </a:p>
        </p:txBody>
      </p:sp>
      <p:sp>
        <p:nvSpPr>
          <p:cNvPr id="140" name="Freeform 5"/>
          <p:cNvSpPr/>
          <p:nvPr/>
        </p:nvSpPr>
        <p:spPr>
          <a:xfrm>
            <a:off x="733424" y="889804"/>
            <a:ext cx="7677151" cy="3775177"/>
          </a:xfrm>
          <a:prstGeom prst="rect">
            <a:avLst/>
          </a:prstGeom>
          <a:blipFill>
            <a:blip r:embed="rId2"/>
            <a:stretch>
              <a:fillRect/>
            </a:stretch>
          </a:blipFill>
          <a:ln w="12700">
            <a:miter lim="400000"/>
          </a:ln>
        </p:spPr>
        <p:txBody>
          <a:bodyPr lIns="45719" rIns="45719"/>
          <a:lstStyle/>
          <a:p>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ectangle 14"/>
          <p:cNvSpPr/>
          <p:nvPr/>
        </p:nvSpPr>
        <p:spPr>
          <a:xfrm>
            <a:off x="762000" y="787740"/>
            <a:ext cx="7315200" cy="1996974"/>
          </a:xfrm>
          <a:prstGeom prst="rect">
            <a:avLst/>
          </a:prstGeom>
          <a:solidFill>
            <a:srgbClr val="D5D6EA"/>
          </a:solidFill>
          <a:ln w="25400">
            <a:solidFill>
              <a:srgbClr val="213650"/>
            </a:solidFill>
          </a:ln>
        </p:spPr>
        <p:txBody>
          <a:bodyPr lIns="45719" rIns="45719" anchor="ctr"/>
          <a:lstStyle/>
          <a:p>
            <a:pPr algn="ctr">
              <a:defRPr>
                <a:solidFill>
                  <a:srgbClr val="FFFFFF"/>
                </a:solidFill>
              </a:defRPr>
            </a:pPr>
            <a:endParaRPr/>
          </a:p>
        </p:txBody>
      </p:sp>
      <p:sp>
        <p:nvSpPr>
          <p:cNvPr id="143" name="Rectangle 12"/>
          <p:cNvSpPr/>
          <p:nvPr/>
        </p:nvSpPr>
        <p:spPr>
          <a:xfrm>
            <a:off x="762000" y="2859863"/>
            <a:ext cx="7315200" cy="1613674"/>
          </a:xfrm>
          <a:prstGeom prst="rect">
            <a:avLst/>
          </a:prstGeom>
          <a:solidFill>
            <a:srgbClr val="D5D6EA"/>
          </a:solidFill>
          <a:ln w="25400">
            <a:solidFill>
              <a:srgbClr val="213650"/>
            </a:solidFill>
          </a:ln>
        </p:spPr>
        <p:txBody>
          <a:bodyPr lIns="45719" rIns="45719" anchor="ctr"/>
          <a:lstStyle/>
          <a:p>
            <a:pPr algn="ctr">
              <a:defRPr>
                <a:solidFill>
                  <a:srgbClr val="FFFFFF"/>
                </a:solidFill>
              </a:defRPr>
            </a:pPr>
            <a:endParaRPr/>
          </a:p>
        </p:txBody>
      </p:sp>
      <p:sp>
        <p:nvSpPr>
          <p:cNvPr id="144" name="Title 1"/>
          <p:cNvSpPr txBox="1">
            <a:spLocks noGrp="1"/>
          </p:cNvSpPr>
          <p:nvPr>
            <p:ph type="title"/>
          </p:nvPr>
        </p:nvSpPr>
        <p:spPr>
          <a:xfrm>
            <a:off x="3321796" y="62254"/>
            <a:ext cx="2872105" cy="348617"/>
          </a:xfrm>
          <a:prstGeom prst="rect">
            <a:avLst/>
          </a:prstGeom>
        </p:spPr>
        <p:txBody>
          <a:bodyPr/>
          <a:lstStyle/>
          <a:p>
            <a:endParaRPr/>
          </a:p>
        </p:txBody>
      </p:sp>
      <p:graphicFrame>
        <p:nvGraphicFramePr>
          <p:cNvPr id="145" name="Table 2"/>
          <p:cNvGraphicFramePr/>
          <p:nvPr>
            <p:extLst>
              <p:ext uri="{D42A27DB-BD31-4B8C-83A1-F6EECF244321}">
                <p14:modId xmlns:p14="http://schemas.microsoft.com/office/powerpoint/2010/main" val="1727509328"/>
              </p:ext>
            </p:extLst>
          </p:nvPr>
        </p:nvGraphicFramePr>
        <p:xfrm>
          <a:off x="1181448" y="841011"/>
          <a:ext cx="6553902" cy="1884680"/>
        </p:xfrm>
        <a:graphic>
          <a:graphicData uri="http://schemas.openxmlformats.org/drawingml/2006/table">
            <a:tbl>
              <a:tblPr>
                <a:tableStyleId>{4C3C2611-4C71-4FC5-86AE-919BDF0F9419}</a:tableStyleId>
              </a:tblPr>
              <a:tblGrid>
                <a:gridCol w="485096">
                  <a:extLst>
                    <a:ext uri="{9D8B030D-6E8A-4147-A177-3AD203B41FA5}">
                      <a16:colId xmlns:a16="http://schemas.microsoft.com/office/drawing/2014/main" val="20000"/>
                    </a:ext>
                  </a:extLst>
                </a:gridCol>
                <a:gridCol w="224908">
                  <a:extLst>
                    <a:ext uri="{9D8B030D-6E8A-4147-A177-3AD203B41FA5}">
                      <a16:colId xmlns:a16="http://schemas.microsoft.com/office/drawing/2014/main" val="20001"/>
                    </a:ext>
                  </a:extLst>
                </a:gridCol>
                <a:gridCol w="277827">
                  <a:extLst>
                    <a:ext uri="{9D8B030D-6E8A-4147-A177-3AD203B41FA5}">
                      <a16:colId xmlns:a16="http://schemas.microsoft.com/office/drawing/2014/main" val="20002"/>
                    </a:ext>
                  </a:extLst>
                </a:gridCol>
                <a:gridCol w="339567">
                  <a:extLst>
                    <a:ext uri="{9D8B030D-6E8A-4147-A177-3AD203B41FA5}">
                      <a16:colId xmlns:a16="http://schemas.microsoft.com/office/drawing/2014/main" val="20003"/>
                    </a:ext>
                  </a:extLst>
                </a:gridCol>
                <a:gridCol w="463046">
                  <a:extLst>
                    <a:ext uri="{9D8B030D-6E8A-4147-A177-3AD203B41FA5}">
                      <a16:colId xmlns:a16="http://schemas.microsoft.com/office/drawing/2014/main" val="20004"/>
                    </a:ext>
                  </a:extLst>
                </a:gridCol>
                <a:gridCol w="255778">
                  <a:extLst>
                    <a:ext uri="{9D8B030D-6E8A-4147-A177-3AD203B41FA5}">
                      <a16:colId xmlns:a16="http://schemas.microsoft.com/office/drawing/2014/main" val="20005"/>
                    </a:ext>
                  </a:extLst>
                </a:gridCol>
                <a:gridCol w="234430">
                  <a:extLst>
                    <a:ext uri="{9D8B030D-6E8A-4147-A177-3AD203B41FA5}">
                      <a16:colId xmlns:a16="http://schemas.microsoft.com/office/drawing/2014/main" val="20006"/>
                    </a:ext>
                  </a:extLst>
                </a:gridCol>
                <a:gridCol w="273417">
                  <a:extLst>
                    <a:ext uri="{9D8B030D-6E8A-4147-A177-3AD203B41FA5}">
                      <a16:colId xmlns:a16="http://schemas.microsoft.com/office/drawing/2014/main" val="20007"/>
                    </a:ext>
                  </a:extLst>
                </a:gridCol>
                <a:gridCol w="485096">
                  <a:extLst>
                    <a:ext uri="{9D8B030D-6E8A-4147-A177-3AD203B41FA5}">
                      <a16:colId xmlns:a16="http://schemas.microsoft.com/office/drawing/2014/main" val="20008"/>
                    </a:ext>
                  </a:extLst>
                </a:gridCol>
                <a:gridCol w="396896">
                  <a:extLst>
                    <a:ext uri="{9D8B030D-6E8A-4147-A177-3AD203B41FA5}">
                      <a16:colId xmlns:a16="http://schemas.microsoft.com/office/drawing/2014/main" val="20009"/>
                    </a:ext>
                  </a:extLst>
                </a:gridCol>
                <a:gridCol w="520375">
                  <a:extLst>
                    <a:ext uri="{9D8B030D-6E8A-4147-A177-3AD203B41FA5}">
                      <a16:colId xmlns:a16="http://schemas.microsoft.com/office/drawing/2014/main" val="20010"/>
                    </a:ext>
                  </a:extLst>
                </a:gridCol>
                <a:gridCol w="877582">
                  <a:extLst>
                    <a:ext uri="{9D8B030D-6E8A-4147-A177-3AD203B41FA5}">
                      <a16:colId xmlns:a16="http://schemas.microsoft.com/office/drawing/2014/main" val="20011"/>
                    </a:ext>
                  </a:extLst>
                </a:gridCol>
                <a:gridCol w="784973">
                  <a:extLst>
                    <a:ext uri="{9D8B030D-6E8A-4147-A177-3AD203B41FA5}">
                      <a16:colId xmlns:a16="http://schemas.microsoft.com/office/drawing/2014/main" val="20012"/>
                    </a:ext>
                  </a:extLst>
                </a:gridCol>
                <a:gridCol w="400809">
                  <a:extLst>
                    <a:ext uri="{9D8B030D-6E8A-4147-A177-3AD203B41FA5}">
                      <a16:colId xmlns:a16="http://schemas.microsoft.com/office/drawing/2014/main" val="20013"/>
                    </a:ext>
                  </a:extLst>
                </a:gridCol>
                <a:gridCol w="260685">
                  <a:extLst>
                    <a:ext uri="{9D8B030D-6E8A-4147-A177-3AD203B41FA5}">
                      <a16:colId xmlns:a16="http://schemas.microsoft.com/office/drawing/2014/main" val="20014"/>
                    </a:ext>
                  </a:extLst>
                </a:gridCol>
                <a:gridCol w="273417">
                  <a:extLst>
                    <a:ext uri="{9D8B030D-6E8A-4147-A177-3AD203B41FA5}">
                      <a16:colId xmlns:a16="http://schemas.microsoft.com/office/drawing/2014/main" val="20015"/>
                    </a:ext>
                  </a:extLst>
                </a:gridCol>
              </a:tblGrid>
              <a:tr h="0">
                <a:tc>
                  <a:txBody>
                    <a:bodyPr/>
                    <a:lstStyle/>
                    <a:p>
                      <a:pPr algn="ctr"/>
                      <a:r>
                        <a:rPr sz="700" dirty="0">
                          <a:sym typeface="Calibri"/>
                        </a:rPr>
                        <a:t>Date</a:t>
                      </a:r>
                    </a:p>
                  </a:txBody>
                  <a:tcPr marL="0" marR="0" marT="0" marB="0" anchor="ctr" horzOverflow="overflow">
                    <a:solidFill>
                      <a:srgbClr val="9495C4"/>
                    </a:solidFill>
                  </a:tcPr>
                </a:tc>
                <a:tc>
                  <a:txBody>
                    <a:bodyPr/>
                    <a:lstStyle/>
                    <a:p>
                      <a:pPr algn="ctr"/>
                      <a:r>
                        <a:rPr sz="700">
                          <a:sym typeface="Calibri"/>
                        </a:rPr>
                        <a:t>Time</a:t>
                      </a:r>
                    </a:p>
                  </a:txBody>
                  <a:tcPr marL="0" marR="0" marT="0" marB="0" anchor="ctr" horzOverflow="overflow">
                    <a:solidFill>
                      <a:srgbClr val="9495C4"/>
                    </a:solidFill>
                  </a:tcPr>
                </a:tc>
                <a:tc>
                  <a:txBody>
                    <a:bodyPr/>
                    <a:lstStyle/>
                    <a:p>
                      <a:pPr algn="ctr"/>
                      <a:r>
                        <a:rPr sz="700">
                          <a:sym typeface="Calibri"/>
                        </a:rPr>
                        <a:t>Acc #</a:t>
                      </a:r>
                    </a:p>
                  </a:txBody>
                  <a:tcPr marL="0" marR="0" marT="0" marB="0" anchor="ctr" horzOverflow="overflow">
                    <a:solidFill>
                      <a:srgbClr val="9495C4"/>
                    </a:solidFill>
                  </a:tcPr>
                </a:tc>
                <a:tc>
                  <a:txBody>
                    <a:bodyPr/>
                    <a:lstStyle/>
                    <a:p>
                      <a:pPr algn="ctr"/>
                      <a:r>
                        <a:rPr sz="700">
                          <a:sym typeface="Calibri"/>
                        </a:rPr>
                        <a:t>Payor Name</a:t>
                      </a:r>
                    </a:p>
                  </a:txBody>
                  <a:tcPr marL="0" marR="0" marT="0" marB="0" anchor="ctr" horzOverflow="overflow">
                    <a:solidFill>
                      <a:srgbClr val="9495C4"/>
                    </a:solidFill>
                  </a:tcPr>
                </a:tc>
                <a:tc rowSpan="2">
                  <a:txBody>
                    <a:bodyPr/>
                    <a:lstStyle/>
                    <a:p>
                      <a:pPr algn="ctr"/>
                      <a:r>
                        <a:rPr sz="700">
                          <a:sym typeface="Calibri"/>
                        </a:rPr>
                        <a:t>Patient Name</a:t>
                      </a:r>
                    </a:p>
                  </a:txBody>
                  <a:tcPr marL="0" marR="0" marT="0" marB="0" anchor="ctr" horzOverflow="overflow">
                    <a:solidFill>
                      <a:srgbClr val="9495C4"/>
                    </a:solidFill>
                  </a:tcPr>
                </a:tc>
                <a:tc rowSpan="2">
                  <a:txBody>
                    <a:bodyPr/>
                    <a:lstStyle/>
                    <a:p>
                      <a:pPr algn="ctr"/>
                      <a:r>
                        <a:rPr sz="700">
                          <a:sym typeface="Calibri"/>
                        </a:rPr>
                        <a:t>Age</a:t>
                      </a:r>
                    </a:p>
                  </a:txBody>
                  <a:tcPr marL="0" marR="0" marT="0" marB="0" anchor="ctr" horzOverflow="overflow">
                    <a:solidFill>
                      <a:srgbClr val="9495C4"/>
                    </a:solidFill>
                  </a:tcPr>
                </a:tc>
                <a:tc rowSpan="2">
                  <a:txBody>
                    <a:bodyPr/>
                    <a:lstStyle/>
                    <a:p>
                      <a:pPr algn="ctr"/>
                      <a:r>
                        <a:rPr sz="700">
                          <a:sym typeface="Calibri"/>
                        </a:rPr>
                        <a:t>Sex</a:t>
                      </a:r>
                    </a:p>
                  </a:txBody>
                  <a:tcPr marL="0" marR="0" marT="0" marB="0" anchor="ctr" horzOverflow="overflow">
                    <a:solidFill>
                      <a:srgbClr val="9495C4"/>
                    </a:solidFill>
                  </a:tcPr>
                </a:tc>
                <a:tc rowSpan="2">
                  <a:txBody>
                    <a:bodyPr/>
                    <a:lstStyle/>
                    <a:p>
                      <a:pPr algn="ctr"/>
                      <a:r>
                        <a:rPr sz="700">
                          <a:sym typeface="Calibri"/>
                        </a:rPr>
                        <a:t>Triage Level (1-5)</a:t>
                      </a:r>
                    </a:p>
                  </a:txBody>
                  <a:tcPr marL="0" marR="0" marT="0" marB="0" anchor="ctr" horzOverflow="overflow">
                    <a:solidFill>
                      <a:srgbClr val="9495C4"/>
                    </a:solidFill>
                  </a:tcPr>
                </a:tc>
                <a:tc rowSpan="2">
                  <a:txBody>
                    <a:bodyPr/>
                    <a:lstStyle/>
                    <a:p>
                      <a:pPr algn="ctr"/>
                      <a:r>
                        <a:rPr sz="700">
                          <a:sym typeface="Calibri"/>
                        </a:rPr>
                        <a:t>Chief Complaint</a:t>
                      </a:r>
                    </a:p>
                  </a:txBody>
                  <a:tcPr marL="0" marR="0" marT="0" marB="0" anchor="ctr" horzOverflow="overflow">
                    <a:solidFill>
                      <a:srgbClr val="9495C4"/>
                    </a:solidFill>
                  </a:tcPr>
                </a:tc>
                <a:tc rowSpan="2">
                  <a:txBody>
                    <a:bodyPr/>
                    <a:lstStyle/>
                    <a:p>
                      <a:pPr algn="ctr"/>
                      <a:r>
                        <a:rPr sz="700">
                          <a:sym typeface="Calibri"/>
                        </a:rPr>
                        <a:t>Provider</a:t>
                      </a:r>
                    </a:p>
                  </a:txBody>
                  <a:tcPr marL="0" marR="0" marT="0" marB="0" anchor="ctr" horzOverflow="overflow">
                    <a:solidFill>
                      <a:srgbClr val="9495C4"/>
                    </a:solidFill>
                  </a:tcPr>
                </a:tc>
                <a:tc rowSpan="2">
                  <a:txBody>
                    <a:bodyPr/>
                    <a:lstStyle/>
                    <a:p>
                      <a:pPr algn="ctr"/>
                      <a:r>
                        <a:rPr sz="700">
                          <a:sym typeface="Calibri"/>
                        </a:rPr>
                        <a:t>Medical Necessity Review</a:t>
                      </a:r>
                    </a:p>
                  </a:txBody>
                  <a:tcPr marL="0" marR="0" marT="0" marB="0" anchor="ctr" horzOverflow="overflow">
                    <a:solidFill>
                      <a:srgbClr val="9495C4"/>
                    </a:solidFill>
                  </a:tcPr>
                </a:tc>
                <a:tc rowSpan="2">
                  <a:txBody>
                    <a:bodyPr/>
                    <a:lstStyle/>
                    <a:p>
                      <a:pPr algn="ctr"/>
                      <a:r>
                        <a:rPr sz="700">
                          <a:sym typeface="Calibri"/>
                        </a:rPr>
                        <a:t>Admission Recommendation</a:t>
                      </a:r>
                    </a:p>
                  </a:txBody>
                  <a:tcPr marL="0" marR="0" marT="0" marB="0" anchor="ctr" horzOverflow="overflow">
                    <a:solidFill>
                      <a:srgbClr val="9495C4"/>
                    </a:solidFill>
                  </a:tcPr>
                </a:tc>
                <a:tc rowSpan="2">
                  <a:txBody>
                    <a:bodyPr/>
                    <a:lstStyle/>
                    <a:p>
                      <a:pPr algn="ctr"/>
                      <a:r>
                        <a:rPr sz="700">
                          <a:sym typeface="Calibri"/>
                        </a:rPr>
                        <a:t>Final Admission Decision</a:t>
                      </a:r>
                    </a:p>
                  </a:txBody>
                  <a:tcPr marL="0" marR="0" marT="0" marB="0" anchor="ctr" horzOverflow="overflow">
                    <a:solidFill>
                      <a:srgbClr val="9495C4"/>
                    </a:solidFill>
                  </a:tcPr>
                </a:tc>
                <a:tc rowSpan="2">
                  <a:txBody>
                    <a:bodyPr/>
                    <a:lstStyle/>
                    <a:p>
                      <a:pPr algn="ctr"/>
                      <a:r>
                        <a:rPr sz="700">
                          <a:sym typeface="Calibri"/>
                        </a:rPr>
                        <a:t>Reviewer Name</a:t>
                      </a:r>
                    </a:p>
                  </a:txBody>
                  <a:tcPr marL="0" marR="0" marT="0" marB="0" anchor="ctr" horzOverflow="overflow">
                    <a:solidFill>
                      <a:srgbClr val="9495C4"/>
                    </a:solidFill>
                  </a:tcPr>
                </a:tc>
                <a:tc gridSpan="2">
                  <a:txBody>
                    <a:bodyPr/>
                    <a:lstStyle/>
                    <a:p>
                      <a:pPr algn="ctr"/>
                      <a:r>
                        <a:rPr sz="700">
                          <a:sym typeface="Calibri"/>
                        </a:rPr>
                        <a:t>Medical Director Review</a:t>
                      </a:r>
                    </a:p>
                  </a:txBody>
                  <a:tcPr marL="0" marR="0" marT="0" marB="0" anchor="ctr" horzOverflow="overflow">
                    <a:solidFill>
                      <a:srgbClr val="9495C4"/>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algn="ctr"/>
                      <a:r>
                        <a:rPr sz="400">
                          <a:sym typeface="Calibri"/>
                        </a:rPr>
                        <a:t> </a:t>
                      </a:r>
                    </a:p>
                  </a:txBody>
                  <a:tcPr marL="0" marR="0" marT="0" marB="0" anchor="ctr" horzOverflow="overflow">
                    <a:solidFill>
                      <a:srgbClr val="9495C4"/>
                    </a:solidFill>
                  </a:tcPr>
                </a:tc>
                <a:tc>
                  <a:txBody>
                    <a:bodyPr/>
                    <a:lstStyle/>
                    <a:p>
                      <a:pPr algn="ctr"/>
                      <a:r>
                        <a:rPr sz="400">
                          <a:sym typeface="Calibri"/>
                        </a:rPr>
                        <a:t> </a:t>
                      </a:r>
                    </a:p>
                  </a:txBody>
                  <a:tcPr marL="0" marR="0" marT="0" marB="0" anchor="ctr" horzOverflow="overflow">
                    <a:solidFill>
                      <a:srgbClr val="9495C4"/>
                    </a:solidFill>
                  </a:tcPr>
                </a:tc>
                <a:tc>
                  <a:txBody>
                    <a:bodyPr/>
                    <a:lstStyle/>
                    <a:p>
                      <a:pPr algn="ctr"/>
                      <a:r>
                        <a:rPr sz="400">
                          <a:sym typeface="Calibri"/>
                        </a:rPr>
                        <a:t> </a:t>
                      </a:r>
                    </a:p>
                  </a:txBody>
                  <a:tcPr marL="0" marR="0" marT="0" marB="0" anchor="ctr" horzOverflow="overflow">
                    <a:solidFill>
                      <a:srgbClr val="9495C4"/>
                    </a:solidFill>
                  </a:tcPr>
                </a:tc>
                <a:tc>
                  <a:txBody>
                    <a:bodyPr/>
                    <a:lstStyle/>
                    <a:p>
                      <a:pPr algn="ctr"/>
                      <a:r>
                        <a:rPr sz="400">
                          <a:sym typeface="Calibri"/>
                        </a:rPr>
                        <a:t> </a:t>
                      </a:r>
                    </a:p>
                  </a:txBody>
                  <a:tcPr marL="0" marR="0" marT="0" marB="0" anchor="ctr" horzOverflow="overflow">
                    <a:solidFill>
                      <a:srgbClr val="9495C4"/>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sz="400">
                          <a:sym typeface="Calibri"/>
                        </a:rPr>
                        <a:t>Provider</a:t>
                      </a:r>
                    </a:p>
                  </a:txBody>
                  <a:tcPr marL="0" marR="0" marT="0" marB="0" anchor="ctr" horzOverflow="overflow">
                    <a:solidFill>
                      <a:srgbClr val="9495C4"/>
                    </a:solidFill>
                  </a:tcPr>
                </a:tc>
                <a:tc>
                  <a:txBody>
                    <a:bodyPr/>
                    <a:lstStyle/>
                    <a:p>
                      <a:pPr algn="ctr"/>
                      <a:r>
                        <a:rPr sz="400">
                          <a:sym typeface="Calibri"/>
                        </a:rPr>
                        <a:t>Note</a:t>
                      </a:r>
                    </a:p>
                  </a:txBody>
                  <a:tcPr marL="0" marR="0" marT="0" marB="0" anchor="ctr" horzOverflow="overflow">
                    <a:solidFill>
                      <a:srgbClr val="9495C4"/>
                    </a:solidFill>
                  </a:tcPr>
                </a:tc>
                <a:extLst>
                  <a:ext uri="{0D108BD9-81ED-4DB2-BD59-A6C34878D82A}">
                    <a16:rowId xmlns:a16="http://schemas.microsoft.com/office/drawing/2014/main" val="10001"/>
                  </a:ext>
                </a:extLst>
              </a:tr>
              <a:tr h="101600">
                <a:tc>
                  <a:txBody>
                    <a:bodyPr/>
                    <a:lstStyle/>
                    <a:p>
                      <a:pPr algn="ctr"/>
                      <a:r>
                        <a:rPr sz="450" dirty="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2</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dirty="0">
                          <a:sym typeface="Calibri"/>
                        </a:rPr>
                        <a:t>Inpatient</a:t>
                      </a:r>
                    </a:p>
                  </a:txBody>
                  <a:tcPr marL="0" marR="0" marT="0" marB="0" anchor="ctr" horzOverflow="overflow">
                    <a:solidFill>
                      <a:schemeClr val="accent3"/>
                    </a:solidFill>
                  </a:tcPr>
                </a:tc>
                <a:tc>
                  <a:txBody>
                    <a:bodyPr/>
                    <a:lstStyle/>
                    <a:p>
                      <a:pPr algn="ctr"/>
                      <a:r>
                        <a:rPr sz="600">
                          <a:sym typeface="Calibri"/>
                        </a:rPr>
                        <a:t>Inpatient</a:t>
                      </a:r>
                    </a:p>
                  </a:txBody>
                  <a:tcPr marL="0" marR="0" marT="0" marB="0" anchor="ctr" horzOverflow="overflow">
                    <a:solidFill>
                      <a:schemeClr val="accent3"/>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02"/>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dirty="0">
                          <a:sym typeface="Calibri"/>
                        </a:rPr>
                        <a:t>1300</a:t>
                      </a:r>
                    </a:p>
                  </a:txBody>
                  <a:tcPr marL="0" marR="0" marT="0" marB="0" anchor="ctr" horzOverflow="overflow">
                    <a:solidFill>
                      <a:srgbClr val="E8ECF4"/>
                    </a:solidFill>
                  </a:tcPr>
                </a:tc>
                <a:tc>
                  <a:txBody>
                    <a:bodyPr/>
                    <a:lstStyle/>
                    <a:p>
                      <a:pPr algn="ctr"/>
                      <a:r>
                        <a:rPr sz="450" dirty="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3</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dirty="0">
                          <a:sym typeface="Calibri"/>
                        </a:rPr>
                        <a:t>Observation</a:t>
                      </a:r>
                    </a:p>
                  </a:txBody>
                  <a:tcPr marL="0" marR="0" marT="0" marB="0" anchor="ctr" horzOverflow="overflow">
                    <a:solidFill>
                      <a:schemeClr val="accent3"/>
                    </a:solidFill>
                  </a:tcPr>
                </a:tc>
                <a:tc>
                  <a:txBody>
                    <a:bodyPr/>
                    <a:lstStyle/>
                    <a:p>
                      <a:pPr algn="ctr"/>
                      <a:r>
                        <a:rPr sz="600" dirty="0">
                          <a:sym typeface="Calibri"/>
                        </a:rPr>
                        <a:t>Observation</a:t>
                      </a:r>
                    </a:p>
                  </a:txBody>
                  <a:tcPr marL="0" marR="0" marT="0" marB="0" anchor="ctr" horzOverflow="overflow">
                    <a:solidFill>
                      <a:schemeClr val="accent3"/>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03"/>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dirty="0">
                          <a:sym typeface="Calibri"/>
                        </a:rPr>
                        <a:t>123456</a:t>
                      </a:r>
                    </a:p>
                  </a:txBody>
                  <a:tcPr marL="0" marR="0" marT="0" marB="0" anchor="ctr" horzOverflow="overflow">
                    <a:solidFill>
                      <a:srgbClr val="E8ECF4"/>
                    </a:solidFill>
                  </a:tcPr>
                </a:tc>
                <a:tc>
                  <a:txBody>
                    <a:bodyPr/>
                    <a:lstStyle/>
                    <a:p>
                      <a:pPr algn="ctr"/>
                      <a:r>
                        <a:rPr sz="450" dirty="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3</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dirty="0">
                          <a:sym typeface="Calibri"/>
                        </a:rPr>
                        <a:t>Criteria Not Met</a:t>
                      </a:r>
                    </a:p>
                  </a:txBody>
                  <a:tcPr marL="0" marR="0" marT="0" marB="0" anchor="ctr" horzOverflow="overflow">
                    <a:solidFill>
                      <a:schemeClr val="accent3"/>
                    </a:solidFill>
                  </a:tcPr>
                </a:tc>
                <a:tc>
                  <a:txBody>
                    <a:bodyPr/>
                    <a:lstStyle/>
                    <a:p>
                      <a:pPr algn="ctr"/>
                      <a:r>
                        <a:rPr sz="600">
                          <a:sym typeface="Calibri"/>
                        </a:rPr>
                        <a:t>Discharge</a:t>
                      </a:r>
                    </a:p>
                  </a:txBody>
                  <a:tcPr marL="0" marR="0" marT="0" marB="0" anchor="ctr" horzOverflow="overflow">
                    <a:solidFill>
                      <a:schemeClr val="accent3"/>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04"/>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dirty="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3</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dirty="0">
                          <a:sym typeface="Calibri"/>
                        </a:rPr>
                        <a:t>Criteria Not Met</a:t>
                      </a:r>
                    </a:p>
                  </a:txBody>
                  <a:tcPr marL="0" marR="0" marT="0" marB="0" anchor="ctr" horzOverflow="overflow">
                    <a:solidFill>
                      <a:schemeClr val="accent3"/>
                    </a:solidFill>
                  </a:tcPr>
                </a:tc>
                <a:tc>
                  <a:txBody>
                    <a:bodyPr/>
                    <a:lstStyle/>
                    <a:p>
                      <a:pPr algn="ctr"/>
                      <a:r>
                        <a:rPr sz="600">
                          <a:sym typeface="Calibri"/>
                        </a:rPr>
                        <a:t>AMA/Eloped/Refused Admit</a:t>
                      </a:r>
                    </a:p>
                  </a:txBody>
                  <a:tcPr marL="0" marR="0" marT="0" marB="0" anchor="ctr" horzOverflow="overflow">
                    <a:solidFill>
                      <a:schemeClr val="accent3"/>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05"/>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dirty="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4</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dirty="0">
                          <a:sym typeface="Calibri"/>
                        </a:rPr>
                        <a:t>Inpatient</a:t>
                      </a:r>
                    </a:p>
                  </a:txBody>
                  <a:tcPr marL="0" marR="0" marT="0" marB="0" anchor="ctr" horzOverflow="overflow">
                    <a:solidFill>
                      <a:srgbClr val="FFC000"/>
                    </a:solidFill>
                  </a:tcPr>
                </a:tc>
                <a:tc>
                  <a:txBody>
                    <a:bodyPr/>
                    <a:lstStyle/>
                    <a:p>
                      <a:pPr algn="ctr"/>
                      <a:r>
                        <a:rPr sz="600">
                          <a:sym typeface="Calibri"/>
                        </a:rPr>
                        <a:t>Observation</a:t>
                      </a:r>
                    </a:p>
                  </a:txBody>
                  <a:tcPr marL="0" marR="0" marT="0" marB="0" anchor="ctr" horzOverflow="overflow">
                    <a:solidFill>
                      <a:srgbClr val="FFC000"/>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06"/>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dirty="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4</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dirty="0">
                          <a:sym typeface="Calibri"/>
                        </a:rPr>
                        <a:t>Observation</a:t>
                      </a:r>
                    </a:p>
                  </a:txBody>
                  <a:tcPr marL="0" marR="0" marT="0" marB="0" anchor="ctr" horzOverflow="overflow">
                    <a:solidFill>
                      <a:srgbClr val="FFC000"/>
                    </a:solidFill>
                  </a:tcPr>
                </a:tc>
                <a:tc>
                  <a:txBody>
                    <a:bodyPr/>
                    <a:lstStyle/>
                    <a:p>
                      <a:pPr algn="ctr"/>
                      <a:r>
                        <a:rPr sz="600" dirty="0">
                          <a:sym typeface="Calibri"/>
                        </a:rPr>
                        <a:t>Inpatient</a:t>
                      </a:r>
                    </a:p>
                  </a:txBody>
                  <a:tcPr marL="0" marR="0" marT="0" marB="0" anchor="ctr" horzOverflow="overflow">
                    <a:solidFill>
                      <a:srgbClr val="FFC000"/>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07"/>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dirty="0">
                          <a:sym typeface="Calibri"/>
                        </a:rPr>
                        <a:t>3</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a:sym typeface="Calibri"/>
                        </a:rPr>
                        <a:t>Inpatient</a:t>
                      </a:r>
                    </a:p>
                  </a:txBody>
                  <a:tcPr marL="0" marR="0" marT="0" marB="0" anchor="ctr" horzOverflow="overflow">
                    <a:solidFill>
                      <a:srgbClr val="D99694"/>
                    </a:solidFill>
                  </a:tcPr>
                </a:tc>
                <a:tc>
                  <a:txBody>
                    <a:bodyPr/>
                    <a:lstStyle/>
                    <a:p>
                      <a:pPr algn="ctr"/>
                      <a:r>
                        <a:rPr sz="600">
                          <a:sym typeface="Calibri"/>
                        </a:rPr>
                        <a:t>Discharge</a:t>
                      </a:r>
                    </a:p>
                  </a:txBody>
                  <a:tcPr marL="0" marR="0" marT="0" marB="0" anchor="ctr" horzOverflow="overflow">
                    <a:solidFill>
                      <a:srgbClr val="D99694"/>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08"/>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4</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a:sym typeface="Calibri"/>
                        </a:rPr>
                        <a:t>Observation</a:t>
                      </a:r>
                    </a:p>
                  </a:txBody>
                  <a:tcPr marL="0" marR="0" marT="0" marB="0" anchor="ctr" horzOverflow="overflow">
                    <a:solidFill>
                      <a:srgbClr val="D99694"/>
                    </a:solidFill>
                  </a:tcPr>
                </a:tc>
                <a:tc>
                  <a:txBody>
                    <a:bodyPr/>
                    <a:lstStyle/>
                    <a:p>
                      <a:pPr algn="ctr"/>
                      <a:r>
                        <a:rPr sz="600">
                          <a:sym typeface="Calibri"/>
                        </a:rPr>
                        <a:t>Discharge</a:t>
                      </a:r>
                    </a:p>
                  </a:txBody>
                  <a:tcPr marL="0" marR="0" marT="0" marB="0" anchor="ctr" horzOverflow="overflow">
                    <a:solidFill>
                      <a:srgbClr val="D99694"/>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09"/>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3</a:t>
                      </a:r>
                    </a:p>
                  </a:txBody>
                  <a:tcPr marL="0" marR="0" marT="0" marB="0" anchor="ctr" horzOverflow="overflow">
                    <a:solidFill>
                      <a:srgbClr val="E8ECF4"/>
                    </a:solidFill>
                  </a:tcPr>
                </a:tc>
                <a:tc>
                  <a:txBody>
                    <a:bodyPr/>
                    <a:lstStyle/>
                    <a:p>
                      <a:pPr algn="ctr"/>
                      <a:r>
                        <a:rPr sz="450" dirty="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a:sym typeface="Calibri"/>
                        </a:rPr>
                        <a:t>Inpatient</a:t>
                      </a:r>
                    </a:p>
                  </a:txBody>
                  <a:tcPr marL="0" marR="0" marT="0" marB="0" anchor="ctr" horzOverflow="overflow">
                    <a:solidFill>
                      <a:srgbClr val="D99694"/>
                    </a:solidFill>
                  </a:tcPr>
                </a:tc>
                <a:tc>
                  <a:txBody>
                    <a:bodyPr/>
                    <a:lstStyle/>
                    <a:p>
                      <a:pPr algn="ctr"/>
                      <a:r>
                        <a:rPr sz="600" dirty="0">
                          <a:sym typeface="Calibri"/>
                        </a:rPr>
                        <a:t>HM Refused Admission</a:t>
                      </a:r>
                    </a:p>
                  </a:txBody>
                  <a:tcPr marL="0" marR="0" marT="0" marB="0" anchor="ctr" horzOverflow="overflow">
                    <a:solidFill>
                      <a:srgbClr val="D99694"/>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10"/>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3</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dirty="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a:sym typeface="Calibri"/>
                        </a:rPr>
                        <a:t>Observation</a:t>
                      </a:r>
                    </a:p>
                  </a:txBody>
                  <a:tcPr marL="0" marR="0" marT="0" marB="0" anchor="ctr" horzOverflow="overflow">
                    <a:solidFill>
                      <a:srgbClr val="D99694"/>
                    </a:solidFill>
                  </a:tcPr>
                </a:tc>
                <a:tc>
                  <a:txBody>
                    <a:bodyPr/>
                    <a:lstStyle/>
                    <a:p>
                      <a:pPr algn="ctr"/>
                      <a:r>
                        <a:rPr sz="600">
                          <a:sym typeface="Calibri"/>
                        </a:rPr>
                        <a:t>HM Refused Admission</a:t>
                      </a:r>
                    </a:p>
                  </a:txBody>
                  <a:tcPr marL="0" marR="0" marT="0" marB="0" anchor="ctr" horzOverflow="overflow">
                    <a:solidFill>
                      <a:srgbClr val="D99694"/>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11"/>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4</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a:sym typeface="Calibri"/>
                        </a:rPr>
                        <a:t>Inpatient</a:t>
                      </a:r>
                    </a:p>
                  </a:txBody>
                  <a:tcPr marL="0" marR="0" marT="0" marB="0" anchor="ctr" horzOverflow="overflow">
                    <a:solidFill>
                      <a:srgbClr val="E8ECF4"/>
                    </a:solidFill>
                  </a:tcPr>
                </a:tc>
                <a:tc>
                  <a:txBody>
                    <a:bodyPr/>
                    <a:lstStyle/>
                    <a:p>
                      <a:pPr algn="ctr"/>
                      <a:r>
                        <a:rPr sz="600" dirty="0">
                          <a:sym typeface="Calibri"/>
                        </a:rPr>
                        <a:t>Transfers</a:t>
                      </a:r>
                    </a:p>
                  </a:txBody>
                  <a:tcPr marL="0" marR="0" marT="0" marB="0" anchor="ctr" horzOverflow="overflow">
                    <a:solidFill>
                      <a:srgbClr val="E8ECF4"/>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12"/>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3</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dirty="0">
                          <a:sym typeface="Calibri"/>
                        </a:rPr>
                        <a:t>Observation</a:t>
                      </a:r>
                    </a:p>
                  </a:txBody>
                  <a:tcPr marL="0" marR="0" marT="0" marB="0" anchor="ctr" horzOverflow="overflow">
                    <a:solidFill>
                      <a:srgbClr val="E46C0A"/>
                    </a:solidFill>
                  </a:tcPr>
                </a:tc>
                <a:tc>
                  <a:txBody>
                    <a:bodyPr/>
                    <a:lstStyle/>
                    <a:p>
                      <a:pPr algn="ctr"/>
                      <a:r>
                        <a:rPr sz="600" dirty="0">
                          <a:sym typeface="Calibri"/>
                        </a:rPr>
                        <a:t>Inpatient</a:t>
                      </a:r>
                    </a:p>
                  </a:txBody>
                  <a:tcPr marL="0" marR="0" marT="0" marB="0" anchor="ctr" horzOverflow="overflow">
                    <a:solidFill>
                      <a:srgbClr val="E46C0A"/>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13"/>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4</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dirty="0">
                          <a:sym typeface="Calibri"/>
                        </a:rPr>
                        <a:t>Criteria Not Met</a:t>
                      </a:r>
                    </a:p>
                  </a:txBody>
                  <a:tcPr marL="0" marR="0" marT="0" marB="0" anchor="ctr" horzOverflow="overflow">
                    <a:solidFill>
                      <a:srgbClr val="E46C0A"/>
                    </a:solidFill>
                  </a:tcPr>
                </a:tc>
                <a:tc>
                  <a:txBody>
                    <a:bodyPr/>
                    <a:lstStyle/>
                    <a:p>
                      <a:pPr algn="ctr"/>
                      <a:r>
                        <a:rPr sz="600" dirty="0">
                          <a:sym typeface="Calibri"/>
                        </a:rPr>
                        <a:t>Inpatient</a:t>
                      </a:r>
                    </a:p>
                  </a:txBody>
                  <a:tcPr marL="0" marR="0" marT="0" marB="0" anchor="ctr" horzOverflow="overflow">
                    <a:solidFill>
                      <a:srgbClr val="E46C0A"/>
                    </a:solidFill>
                  </a:tcPr>
                </a:tc>
                <a:tc>
                  <a:txBody>
                    <a:bodyPr/>
                    <a:lstStyle/>
                    <a:p>
                      <a:pPr algn="ctr"/>
                      <a:r>
                        <a:rPr sz="450">
                          <a:sym typeface="Calibri"/>
                        </a:rPr>
                        <a:t>Argo</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tc>
                  <a:txBody>
                    <a:bodyPr/>
                    <a:lstStyle/>
                    <a:p>
                      <a:pPr algn="ctr"/>
                      <a:r>
                        <a:rPr sz="450">
                          <a:sym typeface="Calibri"/>
                        </a:rPr>
                        <a:t> </a:t>
                      </a:r>
                    </a:p>
                  </a:txBody>
                  <a:tcPr marL="0" marR="0" marT="0" marB="0" anchor="ctr" horzOverflow="overflow">
                    <a:solidFill>
                      <a:srgbClr val="E8ECF4"/>
                    </a:solidFill>
                  </a:tcPr>
                </a:tc>
                <a:extLst>
                  <a:ext uri="{0D108BD9-81ED-4DB2-BD59-A6C34878D82A}">
                    <a16:rowId xmlns:a16="http://schemas.microsoft.com/office/drawing/2014/main" val="10014"/>
                  </a:ext>
                </a:extLst>
              </a:tr>
              <a:tr h="101600">
                <a:tc>
                  <a:txBody>
                    <a:bodyPr/>
                    <a:lstStyle/>
                    <a:p>
                      <a:pPr algn="ctr"/>
                      <a:r>
                        <a:rPr sz="450">
                          <a:sym typeface="Calibri"/>
                        </a:rPr>
                        <a:t>8.1.23</a:t>
                      </a:r>
                    </a:p>
                  </a:txBody>
                  <a:tcPr marL="0" marR="0" marT="0" marB="0" anchor="ctr" horzOverflow="overflow">
                    <a:solidFill>
                      <a:srgbClr val="E8ECF4"/>
                    </a:solidFill>
                  </a:tcPr>
                </a:tc>
                <a:tc>
                  <a:txBody>
                    <a:bodyPr/>
                    <a:lstStyle/>
                    <a:p>
                      <a:pPr algn="ctr"/>
                      <a:r>
                        <a:rPr sz="450">
                          <a:sym typeface="Calibri"/>
                        </a:rPr>
                        <a:t>1300</a:t>
                      </a:r>
                    </a:p>
                  </a:txBody>
                  <a:tcPr marL="0" marR="0" marT="0" marB="0" anchor="ctr" horzOverflow="overflow">
                    <a:solidFill>
                      <a:srgbClr val="E8ECF4"/>
                    </a:solidFill>
                  </a:tcPr>
                </a:tc>
                <a:tc>
                  <a:txBody>
                    <a:bodyPr/>
                    <a:lstStyle/>
                    <a:p>
                      <a:pPr algn="ctr"/>
                      <a:r>
                        <a:rPr sz="450">
                          <a:sym typeface="Calibri"/>
                        </a:rPr>
                        <a:t>123456</a:t>
                      </a:r>
                    </a:p>
                  </a:txBody>
                  <a:tcPr marL="0" marR="0" marT="0" marB="0" anchor="ctr" horzOverflow="overflow">
                    <a:solidFill>
                      <a:srgbClr val="E8ECF4"/>
                    </a:solidFill>
                  </a:tcPr>
                </a:tc>
                <a:tc>
                  <a:txBody>
                    <a:bodyPr/>
                    <a:lstStyle/>
                    <a:p>
                      <a:pPr algn="ctr"/>
                      <a:r>
                        <a:rPr sz="450">
                          <a:sym typeface="Calibri"/>
                        </a:rPr>
                        <a:t>Medicare</a:t>
                      </a:r>
                    </a:p>
                  </a:txBody>
                  <a:tcPr marL="0" marR="0" marT="0" marB="0" anchor="ctr" horzOverflow="overflow">
                    <a:solidFill>
                      <a:srgbClr val="E8ECF4"/>
                    </a:solidFill>
                  </a:tcPr>
                </a:tc>
                <a:tc>
                  <a:txBody>
                    <a:bodyPr/>
                    <a:lstStyle/>
                    <a:p>
                      <a:pPr algn="ctr"/>
                      <a:r>
                        <a:rPr sz="450">
                          <a:sym typeface="Calibri"/>
                        </a:rPr>
                        <a:t>John Smith</a:t>
                      </a:r>
                    </a:p>
                  </a:txBody>
                  <a:tcPr marL="0" marR="0" marT="0" marB="0" anchor="ctr" horzOverflow="overflow">
                    <a:solidFill>
                      <a:srgbClr val="E8ECF4"/>
                    </a:solidFill>
                  </a:tcPr>
                </a:tc>
                <a:tc>
                  <a:txBody>
                    <a:bodyPr/>
                    <a:lstStyle/>
                    <a:p>
                      <a:pPr algn="ctr"/>
                      <a:r>
                        <a:rPr sz="450">
                          <a:sym typeface="Calibri"/>
                        </a:rPr>
                        <a:t>65</a:t>
                      </a:r>
                    </a:p>
                  </a:txBody>
                  <a:tcPr marL="0" marR="0" marT="0" marB="0" anchor="ctr" horzOverflow="overflow">
                    <a:solidFill>
                      <a:srgbClr val="E8ECF4"/>
                    </a:solidFill>
                  </a:tcPr>
                </a:tc>
                <a:tc>
                  <a:txBody>
                    <a:bodyPr/>
                    <a:lstStyle/>
                    <a:p>
                      <a:pPr algn="ctr"/>
                      <a:r>
                        <a:rPr sz="450">
                          <a:sym typeface="Calibri"/>
                        </a:rPr>
                        <a:t>M</a:t>
                      </a:r>
                    </a:p>
                  </a:txBody>
                  <a:tcPr marL="0" marR="0" marT="0" marB="0" anchor="ctr" horzOverflow="overflow">
                    <a:solidFill>
                      <a:srgbClr val="E8ECF4"/>
                    </a:solidFill>
                  </a:tcPr>
                </a:tc>
                <a:tc>
                  <a:txBody>
                    <a:bodyPr/>
                    <a:lstStyle/>
                    <a:p>
                      <a:pPr algn="ctr"/>
                      <a:r>
                        <a:rPr sz="450">
                          <a:sym typeface="Calibri"/>
                        </a:rPr>
                        <a:t>3</a:t>
                      </a:r>
                    </a:p>
                  </a:txBody>
                  <a:tcPr marL="0" marR="0" marT="0" marB="0" anchor="ctr" horzOverflow="overflow">
                    <a:solidFill>
                      <a:srgbClr val="E8ECF4"/>
                    </a:solidFill>
                  </a:tcPr>
                </a:tc>
                <a:tc>
                  <a:txBody>
                    <a:bodyPr/>
                    <a:lstStyle/>
                    <a:p>
                      <a:pPr algn="ctr"/>
                      <a:r>
                        <a:rPr sz="450">
                          <a:sym typeface="Calibri"/>
                        </a:rPr>
                        <a:t>Chest Pain</a:t>
                      </a:r>
                    </a:p>
                  </a:txBody>
                  <a:tcPr marL="0" marR="0" marT="0" marB="0" anchor="ctr" horzOverflow="overflow">
                    <a:solidFill>
                      <a:srgbClr val="E8ECF4"/>
                    </a:solidFill>
                  </a:tcPr>
                </a:tc>
                <a:tc>
                  <a:txBody>
                    <a:bodyPr/>
                    <a:lstStyle/>
                    <a:p>
                      <a:pPr algn="ctr"/>
                      <a:r>
                        <a:rPr sz="450">
                          <a:sym typeface="Calibri"/>
                        </a:rPr>
                        <a:t>Dr. Spock</a:t>
                      </a:r>
                    </a:p>
                  </a:txBody>
                  <a:tcPr marL="0" marR="0" marT="0" marB="0" anchor="ctr" horzOverflow="overflow">
                    <a:solidFill>
                      <a:srgbClr val="E8ECF4"/>
                    </a:solidFill>
                  </a:tcPr>
                </a:tc>
                <a:tc>
                  <a:txBody>
                    <a:bodyPr/>
                    <a:lstStyle/>
                    <a:p>
                      <a:pPr algn="ctr"/>
                      <a:r>
                        <a:rPr sz="450">
                          <a:sym typeface="Calibri"/>
                        </a:rPr>
                        <a:t>xyz</a:t>
                      </a:r>
                    </a:p>
                  </a:txBody>
                  <a:tcPr marL="0" marR="0" marT="0" marB="0" anchor="ctr" horzOverflow="overflow">
                    <a:solidFill>
                      <a:srgbClr val="E8ECF4"/>
                    </a:solidFill>
                  </a:tcPr>
                </a:tc>
                <a:tc>
                  <a:txBody>
                    <a:bodyPr/>
                    <a:lstStyle/>
                    <a:p>
                      <a:pPr algn="ctr"/>
                      <a:r>
                        <a:rPr sz="600">
                          <a:sym typeface="Calibri"/>
                        </a:rPr>
                        <a:t>Criteria Not Met</a:t>
                      </a:r>
                    </a:p>
                  </a:txBody>
                  <a:tcPr marL="0" marR="0" marT="0" marB="0" anchor="ctr" horzOverflow="overflow">
                    <a:solidFill>
                      <a:srgbClr val="E46C0A"/>
                    </a:solidFill>
                  </a:tcPr>
                </a:tc>
                <a:tc>
                  <a:txBody>
                    <a:bodyPr/>
                    <a:lstStyle/>
                    <a:p>
                      <a:pPr algn="ctr"/>
                      <a:r>
                        <a:rPr sz="600" dirty="0">
                          <a:sym typeface="Calibri"/>
                        </a:rPr>
                        <a:t>Observation</a:t>
                      </a:r>
                    </a:p>
                  </a:txBody>
                  <a:tcPr marL="0" marR="0" marT="0" marB="0" anchor="ctr" horzOverflow="overflow">
                    <a:solidFill>
                      <a:srgbClr val="E46C0A"/>
                    </a:solidFill>
                  </a:tcPr>
                </a:tc>
                <a:tc>
                  <a:txBody>
                    <a:bodyPr/>
                    <a:lstStyle/>
                    <a:p>
                      <a:pPr algn="ctr"/>
                      <a:r>
                        <a:rPr sz="450" dirty="0">
                          <a:sym typeface="Calibri"/>
                        </a:rPr>
                        <a:t>Argo</a:t>
                      </a:r>
                    </a:p>
                  </a:txBody>
                  <a:tcPr marL="0" marR="0" marT="0" marB="0" anchor="ctr" horzOverflow="overflow">
                    <a:solidFill>
                      <a:srgbClr val="E8ECF4"/>
                    </a:solidFill>
                  </a:tcPr>
                </a:tc>
                <a:tc>
                  <a:txBody>
                    <a:bodyPr/>
                    <a:lstStyle/>
                    <a:p>
                      <a:pPr algn="ctr"/>
                      <a:r>
                        <a:rPr sz="450" dirty="0">
                          <a:sym typeface="Calibri"/>
                        </a:rPr>
                        <a:t> </a:t>
                      </a:r>
                    </a:p>
                  </a:txBody>
                  <a:tcPr marL="0" marR="0" marT="0" marB="0" anchor="ctr" horzOverflow="overflow">
                    <a:solidFill>
                      <a:srgbClr val="E8ECF4"/>
                    </a:solidFill>
                  </a:tcPr>
                </a:tc>
                <a:tc>
                  <a:txBody>
                    <a:bodyPr/>
                    <a:lstStyle/>
                    <a:p>
                      <a:pPr algn="ctr"/>
                      <a:r>
                        <a:rPr sz="450" dirty="0">
                          <a:sym typeface="Calibri"/>
                        </a:rPr>
                        <a:t> </a:t>
                      </a:r>
                    </a:p>
                  </a:txBody>
                  <a:tcPr marL="0" marR="0" marT="0" marB="0" anchor="ctr" horzOverflow="overflow">
                    <a:solidFill>
                      <a:srgbClr val="E8ECF4"/>
                    </a:solidFill>
                  </a:tcPr>
                </a:tc>
                <a:extLst>
                  <a:ext uri="{0D108BD9-81ED-4DB2-BD59-A6C34878D82A}">
                    <a16:rowId xmlns:a16="http://schemas.microsoft.com/office/drawing/2014/main" val="10015"/>
                  </a:ext>
                </a:extLst>
              </a:tr>
            </a:tbl>
          </a:graphicData>
        </a:graphic>
      </p:graphicFrame>
      <p:grpSp>
        <p:nvGrpSpPr>
          <p:cNvPr id="148" name="Rectangle: Rounded Corners 3"/>
          <p:cNvGrpSpPr/>
          <p:nvPr/>
        </p:nvGrpSpPr>
        <p:grpSpPr>
          <a:xfrm>
            <a:off x="1463388" y="3183492"/>
            <a:ext cx="2995010" cy="358141"/>
            <a:chOff x="0" y="0"/>
            <a:chExt cx="2995009" cy="358140"/>
          </a:xfrm>
        </p:grpSpPr>
        <p:sp>
          <p:nvSpPr>
            <p:cNvPr id="146" name="Rounded Rectangle"/>
            <p:cNvSpPr/>
            <p:nvPr/>
          </p:nvSpPr>
          <p:spPr>
            <a:xfrm>
              <a:off x="0" y="26669"/>
              <a:ext cx="2995010" cy="304801"/>
            </a:xfrm>
            <a:prstGeom prst="roundRect">
              <a:avLst>
                <a:gd name="adj" fmla="val 16667"/>
              </a:avLst>
            </a:prstGeom>
            <a:solidFill>
              <a:schemeClr val="accent3"/>
            </a:solidFill>
            <a:ln w="25400" cap="flat">
              <a:solidFill>
                <a:srgbClr val="414F26"/>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47" name="Recommendation = FMD"/>
            <p:cNvSpPr txBox="1"/>
            <p:nvPr/>
          </p:nvSpPr>
          <p:spPr>
            <a:xfrm>
              <a:off x="14879" y="0"/>
              <a:ext cx="2965251"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rPr dirty="0"/>
                <a:t>Recommendation = FMD</a:t>
              </a:r>
            </a:p>
          </p:txBody>
        </p:sp>
      </p:grpSp>
      <p:grpSp>
        <p:nvGrpSpPr>
          <p:cNvPr id="151" name="Rectangle: Rounded Corners 4"/>
          <p:cNvGrpSpPr/>
          <p:nvPr/>
        </p:nvGrpSpPr>
        <p:grpSpPr>
          <a:xfrm>
            <a:off x="1463388" y="3923537"/>
            <a:ext cx="2995011" cy="338552"/>
            <a:chOff x="0" y="-2905"/>
            <a:chExt cx="2995010" cy="338551"/>
          </a:xfrm>
        </p:grpSpPr>
        <p:sp>
          <p:nvSpPr>
            <p:cNvPr id="149" name="Rounded Rectangle"/>
            <p:cNvSpPr/>
            <p:nvPr/>
          </p:nvSpPr>
          <p:spPr>
            <a:xfrm>
              <a:off x="0" y="13969"/>
              <a:ext cx="2995010" cy="304801"/>
            </a:xfrm>
            <a:prstGeom prst="roundRect">
              <a:avLst>
                <a:gd name="adj" fmla="val 16667"/>
              </a:avLst>
            </a:prstGeom>
            <a:solidFill>
              <a:srgbClr val="FFC001"/>
            </a:solidFill>
            <a:ln w="25400" cap="flat">
              <a:solidFill>
                <a:srgbClr val="414F26"/>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50" name="ERRONEOUS LEVEL OF CARE"/>
            <p:cNvSpPr txBox="1"/>
            <p:nvPr/>
          </p:nvSpPr>
          <p:spPr>
            <a:xfrm>
              <a:off x="14879" y="-2905"/>
              <a:ext cx="2965251" cy="338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a:solidFill>
                    <a:srgbClr val="FFFFFF"/>
                  </a:solidFill>
                </a:defRPr>
              </a:lvl1pPr>
            </a:lstStyle>
            <a:p>
              <a:r>
                <a:rPr dirty="0"/>
                <a:t>LEVEL OF CARE</a:t>
              </a:r>
              <a:r>
                <a:rPr lang="en-US" dirty="0"/>
                <a:t> OPPORTUNITY</a:t>
              </a:r>
              <a:endParaRPr dirty="0"/>
            </a:p>
          </p:txBody>
        </p:sp>
      </p:grpSp>
      <p:grpSp>
        <p:nvGrpSpPr>
          <p:cNvPr id="154" name="Rectangle: Rounded Corners 5"/>
          <p:cNvGrpSpPr/>
          <p:nvPr/>
        </p:nvGrpSpPr>
        <p:grpSpPr>
          <a:xfrm>
            <a:off x="4549490" y="3180587"/>
            <a:ext cx="2995011" cy="338552"/>
            <a:chOff x="0" y="-2905"/>
            <a:chExt cx="2995010" cy="338551"/>
          </a:xfrm>
        </p:grpSpPr>
        <p:sp>
          <p:nvSpPr>
            <p:cNvPr id="152" name="Rounded Rectangle"/>
            <p:cNvSpPr/>
            <p:nvPr/>
          </p:nvSpPr>
          <p:spPr>
            <a:xfrm>
              <a:off x="0" y="13969"/>
              <a:ext cx="2995010" cy="304801"/>
            </a:xfrm>
            <a:prstGeom prst="roundRect">
              <a:avLst>
                <a:gd name="adj" fmla="val 16667"/>
              </a:avLst>
            </a:prstGeom>
            <a:solidFill>
              <a:srgbClr val="D99694"/>
            </a:solidFill>
            <a:ln w="25400" cap="flat">
              <a:solidFill>
                <a:srgbClr val="414F26"/>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53" name="MISSED ADDMISSION"/>
            <p:cNvSpPr txBox="1"/>
            <p:nvPr/>
          </p:nvSpPr>
          <p:spPr>
            <a:xfrm>
              <a:off x="14879" y="-2905"/>
              <a:ext cx="2965251" cy="33855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600">
                  <a:solidFill>
                    <a:srgbClr val="FFFFFF"/>
                  </a:solidFill>
                </a:defRPr>
              </a:lvl1pPr>
            </a:lstStyle>
            <a:p>
              <a:r>
                <a:rPr dirty="0"/>
                <a:t>MISSED ADMISSION</a:t>
              </a:r>
            </a:p>
          </p:txBody>
        </p:sp>
      </p:grpSp>
      <p:grpSp>
        <p:nvGrpSpPr>
          <p:cNvPr id="157" name="Rectangle: Rounded Corners 6"/>
          <p:cNvGrpSpPr/>
          <p:nvPr/>
        </p:nvGrpSpPr>
        <p:grpSpPr>
          <a:xfrm>
            <a:off x="4549490" y="3913742"/>
            <a:ext cx="2995010" cy="358141"/>
            <a:chOff x="0" y="0"/>
            <a:chExt cx="2995009" cy="358140"/>
          </a:xfrm>
        </p:grpSpPr>
        <p:sp>
          <p:nvSpPr>
            <p:cNvPr id="155" name="Rounded Rectangle"/>
            <p:cNvSpPr/>
            <p:nvPr/>
          </p:nvSpPr>
          <p:spPr>
            <a:xfrm>
              <a:off x="0" y="26669"/>
              <a:ext cx="2995010" cy="304801"/>
            </a:xfrm>
            <a:prstGeom prst="roundRect">
              <a:avLst>
                <a:gd name="adj" fmla="val 16667"/>
              </a:avLst>
            </a:prstGeom>
            <a:solidFill>
              <a:srgbClr val="E46C0A"/>
            </a:solidFill>
            <a:ln w="25400" cap="flat">
              <a:solidFill>
                <a:srgbClr val="414F26"/>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56" name="DENIAL RISK"/>
            <p:cNvSpPr txBox="1"/>
            <p:nvPr/>
          </p:nvSpPr>
          <p:spPr>
            <a:xfrm>
              <a:off x="14879" y="0"/>
              <a:ext cx="2965251" cy="35814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a:solidFill>
                    <a:srgbClr val="FFFFFF"/>
                  </a:solidFill>
                </a:defRPr>
              </a:lvl1pPr>
            </a:lstStyle>
            <a:p>
              <a:r>
                <a:t>DENIAL RISK</a:t>
              </a:r>
            </a:p>
          </p:txBody>
        </p:sp>
      </p:grpSp>
      <p:grpSp>
        <p:nvGrpSpPr>
          <p:cNvPr id="160" name="object 10"/>
          <p:cNvGrpSpPr/>
          <p:nvPr/>
        </p:nvGrpSpPr>
        <p:grpSpPr>
          <a:xfrm>
            <a:off x="2402775" y="-1"/>
            <a:ext cx="4709999" cy="646477"/>
            <a:chOff x="0" y="0"/>
            <a:chExt cx="4709998" cy="646475"/>
          </a:xfrm>
        </p:grpSpPr>
        <p:sp>
          <p:nvSpPr>
            <p:cNvPr id="158" name="object 11"/>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159" name="object 12"/>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sp>
        <p:nvSpPr>
          <p:cNvPr id="161" name="object 13"/>
          <p:cNvSpPr txBox="1"/>
          <p:nvPr/>
        </p:nvSpPr>
        <p:spPr>
          <a:xfrm>
            <a:off x="3524642" y="132640"/>
            <a:ext cx="2669260" cy="31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2100" spc="55">
                <a:solidFill>
                  <a:srgbClr val="FFFFFF"/>
                </a:solidFill>
                <a:latin typeface="Tahoma"/>
                <a:ea typeface="Tahoma"/>
                <a:cs typeface="Tahoma"/>
                <a:sym typeface="Tahoma"/>
              </a:defRPr>
            </a:lvl1pPr>
          </a:lstStyle>
          <a:p>
            <a:r>
              <a:t>ED MNR  Dashboard</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6" name="object 2"/>
          <p:cNvGrpSpPr/>
          <p:nvPr/>
        </p:nvGrpSpPr>
        <p:grpSpPr>
          <a:xfrm>
            <a:off x="2402775" y="-1"/>
            <a:ext cx="4709999" cy="646477"/>
            <a:chOff x="0" y="0"/>
            <a:chExt cx="4709998" cy="646475"/>
          </a:xfrm>
        </p:grpSpPr>
        <p:sp>
          <p:nvSpPr>
            <p:cNvPr id="164" name="object 3"/>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165" name="object 4"/>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sp>
        <p:nvSpPr>
          <p:cNvPr id="167" name="object 5"/>
          <p:cNvSpPr txBox="1">
            <a:spLocks noGrp="1"/>
          </p:cNvSpPr>
          <p:nvPr>
            <p:ph type="title"/>
          </p:nvPr>
        </p:nvSpPr>
        <p:spPr>
          <a:xfrm>
            <a:off x="3889340" y="149223"/>
            <a:ext cx="1737301" cy="348616"/>
          </a:xfrm>
          <a:prstGeom prst="rect">
            <a:avLst/>
          </a:prstGeom>
        </p:spPr>
        <p:txBody>
          <a:bodyPr/>
          <a:lstStyle>
            <a:lvl1pPr indent="12700">
              <a:spcBef>
                <a:spcPts val="100"/>
              </a:spcBef>
            </a:lvl1pPr>
          </a:lstStyle>
          <a:p>
            <a:r>
              <a:t>In Patient UM</a:t>
            </a:r>
          </a:p>
        </p:txBody>
      </p:sp>
      <p:sp>
        <p:nvSpPr>
          <p:cNvPr id="168" name="Google Shape;139;p4"/>
          <p:cNvSpPr txBox="1">
            <a:spLocks noGrp="1"/>
          </p:cNvSpPr>
          <p:nvPr>
            <p:ph type="body" idx="1"/>
          </p:nvPr>
        </p:nvSpPr>
        <p:spPr>
          <a:xfrm>
            <a:off x="833938" y="1123950"/>
            <a:ext cx="7848104" cy="3470275"/>
          </a:xfrm>
          <a:prstGeom prst="rect">
            <a:avLst/>
          </a:prstGeom>
        </p:spPr>
        <p:txBody>
          <a:bodyPr lIns="45699" tIns="45699" rIns="45699" bIns="45699"/>
          <a:lstStyle/>
          <a:p>
            <a:pPr algn="ctr">
              <a:lnSpc>
                <a:spcPct val="90000"/>
              </a:lnSpc>
              <a:defRPr sz="1200">
                <a:solidFill>
                  <a:srgbClr val="17365D"/>
                </a:solidFill>
              </a:defRPr>
            </a:pPr>
            <a:r>
              <a:rPr dirty="0"/>
              <a:t>INPATIENT MEDICAL NECESSITY REVIEW</a:t>
            </a:r>
          </a:p>
          <a:p>
            <a:pPr>
              <a:lnSpc>
                <a:spcPct val="90000"/>
              </a:lnSpc>
              <a:spcBef>
                <a:spcPts val="300"/>
              </a:spcBef>
              <a:defRPr sz="1200">
                <a:solidFill>
                  <a:srgbClr val="17365D"/>
                </a:solidFill>
              </a:defRPr>
            </a:pPr>
            <a:endParaRPr dirty="0"/>
          </a:p>
          <a:p>
            <a:pPr marL="342900" indent="-342900">
              <a:lnSpc>
                <a:spcPct val="90000"/>
              </a:lnSpc>
              <a:spcBef>
                <a:spcPts val="300"/>
              </a:spcBef>
              <a:buClr>
                <a:srgbClr val="17365D"/>
              </a:buClr>
              <a:buSzPts val="1200"/>
              <a:buChar char="•"/>
              <a:defRPr sz="1200">
                <a:solidFill>
                  <a:srgbClr val="17365D"/>
                </a:solidFill>
              </a:defRPr>
            </a:pPr>
            <a:r>
              <a:rPr dirty="0"/>
              <a:t>Perform an official MCG or InterQual medical necessity review (MNR) on all patients admitted.</a:t>
            </a:r>
          </a:p>
          <a:p>
            <a:pPr marL="241300" indent="-139700">
              <a:lnSpc>
                <a:spcPct val="90000"/>
              </a:lnSpc>
              <a:spcBef>
                <a:spcPts val="300"/>
              </a:spcBef>
              <a:defRPr sz="1200">
                <a:solidFill>
                  <a:srgbClr val="17365D"/>
                </a:solidFill>
              </a:defRPr>
            </a:pPr>
            <a:endParaRPr dirty="0"/>
          </a:p>
          <a:p>
            <a:pPr marL="342900" indent="-342900">
              <a:lnSpc>
                <a:spcPct val="90000"/>
              </a:lnSpc>
              <a:spcBef>
                <a:spcPts val="300"/>
              </a:spcBef>
              <a:buClr>
                <a:srgbClr val="17365D"/>
              </a:buClr>
              <a:buSzPts val="1200"/>
              <a:buChar char="•"/>
              <a:defRPr sz="1200">
                <a:solidFill>
                  <a:srgbClr val="17365D"/>
                </a:solidFill>
              </a:defRPr>
            </a:pPr>
            <a:r>
              <a:rPr dirty="0"/>
              <a:t>The continuation of MNR services will support the case management department by having a completed MNR by 9:00 AM daily, 7 days a week, before rounds.  </a:t>
            </a:r>
          </a:p>
          <a:p>
            <a:pPr>
              <a:lnSpc>
                <a:spcPct val="90000"/>
              </a:lnSpc>
              <a:spcBef>
                <a:spcPts val="300"/>
              </a:spcBef>
              <a:defRPr sz="1200">
                <a:solidFill>
                  <a:srgbClr val="17365D"/>
                </a:solidFill>
              </a:defRPr>
            </a:pPr>
            <a:endParaRPr dirty="0"/>
          </a:p>
          <a:p>
            <a:pPr marL="800100" lvl="1" indent="-342900">
              <a:lnSpc>
                <a:spcPct val="90000"/>
              </a:lnSpc>
              <a:spcBef>
                <a:spcPts val="300"/>
              </a:spcBef>
              <a:buClr>
                <a:srgbClr val="17365D"/>
              </a:buClr>
              <a:buSzPts val="1300"/>
              <a:buChar char="•"/>
              <a:defRPr sz="1300"/>
            </a:pPr>
            <a:r>
              <a:rPr dirty="0"/>
              <a:t>Identify levels of care: Telemetry vs MedSurg</a:t>
            </a:r>
            <a:endParaRPr sz="1500" dirty="0"/>
          </a:p>
          <a:p>
            <a:pPr marL="800100" lvl="1" indent="-342900">
              <a:lnSpc>
                <a:spcPct val="90000"/>
              </a:lnSpc>
              <a:spcBef>
                <a:spcPts val="300"/>
              </a:spcBef>
              <a:buClr>
                <a:srgbClr val="17365D"/>
              </a:buClr>
              <a:buSzPts val="1300"/>
              <a:buChar char="•"/>
              <a:defRPr sz="1300"/>
            </a:pPr>
            <a:r>
              <a:rPr dirty="0"/>
              <a:t>Avoidable Days</a:t>
            </a:r>
            <a:endParaRPr sz="1600" dirty="0">
              <a:solidFill>
                <a:srgbClr val="000000"/>
              </a:solidFill>
              <a:latin typeface="+mj-lt"/>
              <a:ea typeface="+mj-ea"/>
              <a:cs typeface="+mj-cs"/>
              <a:sym typeface="Calibri"/>
            </a:endParaRPr>
          </a:p>
          <a:p>
            <a:pPr marL="800100" lvl="1" indent="-342900">
              <a:lnSpc>
                <a:spcPct val="90000"/>
              </a:lnSpc>
              <a:spcBef>
                <a:spcPts val="300"/>
              </a:spcBef>
              <a:buClr>
                <a:srgbClr val="17365D"/>
              </a:buClr>
              <a:buSzPts val="1300"/>
              <a:buChar char="•"/>
              <a:defRPr sz="1300"/>
            </a:pPr>
            <a:r>
              <a:rPr dirty="0"/>
              <a:t>MNRs are sent to payers </a:t>
            </a:r>
            <a:endParaRPr sz="1500" dirty="0"/>
          </a:p>
          <a:p>
            <a:pPr marL="241300" indent="-139700">
              <a:lnSpc>
                <a:spcPct val="90000"/>
              </a:lnSpc>
              <a:spcBef>
                <a:spcPts val="300"/>
              </a:spcBef>
              <a:defRPr sz="1200">
                <a:solidFill>
                  <a:srgbClr val="17365D"/>
                </a:solidFill>
              </a:defRPr>
            </a:pPr>
            <a:endParaRPr sz="1500" dirty="0"/>
          </a:p>
          <a:p>
            <a:pPr marL="342900" indent="-342900">
              <a:lnSpc>
                <a:spcPct val="90000"/>
              </a:lnSpc>
              <a:spcBef>
                <a:spcPts val="300"/>
              </a:spcBef>
              <a:buClr>
                <a:srgbClr val="17365D"/>
              </a:buClr>
              <a:buSzPts val="1200"/>
              <a:buChar char="•"/>
              <a:defRPr sz="1200">
                <a:solidFill>
                  <a:srgbClr val="17365D"/>
                </a:solidFill>
              </a:defRPr>
            </a:pPr>
            <a:r>
              <a:rPr dirty="0"/>
              <a:t>The facility case manager will have additional time to work on patient care coordination and discharge planning.</a:t>
            </a:r>
          </a:p>
          <a:p>
            <a:pPr>
              <a:lnSpc>
                <a:spcPct val="90000"/>
              </a:lnSpc>
              <a:spcBef>
                <a:spcPts val="300"/>
              </a:spcBef>
              <a:defRPr sz="1200">
                <a:solidFill>
                  <a:srgbClr val="17365D"/>
                </a:solidFill>
              </a:defRPr>
            </a:pPr>
            <a:endParaRPr dirty="0"/>
          </a:p>
          <a:p>
            <a:pPr marL="342900" indent="-342900">
              <a:lnSpc>
                <a:spcPct val="90000"/>
              </a:lnSpc>
              <a:spcBef>
                <a:spcPts val="300"/>
              </a:spcBef>
              <a:buClr>
                <a:srgbClr val="17365D"/>
              </a:buClr>
              <a:buSzPts val="1200"/>
              <a:buChar char="•"/>
              <a:defRPr sz="1200">
                <a:solidFill>
                  <a:srgbClr val="17365D"/>
                </a:solidFill>
              </a:defRPr>
            </a:pPr>
            <a:r>
              <a:rPr dirty="0"/>
              <a:t>Denials management is provided as a support service when inpatient reviews are performed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38"/>
          <p:cNvSpPr/>
          <p:nvPr/>
        </p:nvSpPr>
        <p:spPr>
          <a:xfrm>
            <a:off x="1080909" y="709319"/>
            <a:ext cx="7219434" cy="4224632"/>
          </a:xfrm>
          <a:prstGeom prst="rect">
            <a:avLst/>
          </a:prstGeom>
          <a:gradFill>
            <a:gsLst>
              <a:gs pos="28000">
                <a:srgbClr val="D5D6EA"/>
              </a:gs>
              <a:gs pos="55000">
                <a:srgbClr val="9495C4">
                  <a:alpha val="0"/>
                </a:srgbClr>
              </a:gs>
              <a:gs pos="100000">
                <a:srgbClr val="CFD0E7">
                  <a:alpha val="51000"/>
                </a:srgbClr>
              </a:gs>
            </a:gsLst>
            <a:lin ang="2700000"/>
          </a:gradFill>
          <a:ln w="12700">
            <a:miter lim="400000"/>
          </a:ln>
        </p:spPr>
        <p:txBody>
          <a:bodyPr lIns="45719" rIns="45719" anchor="ctr"/>
          <a:lstStyle/>
          <a:p>
            <a:pPr algn="ctr">
              <a:defRPr sz="1200">
                <a:solidFill>
                  <a:srgbClr val="FFFFFF"/>
                </a:solidFill>
              </a:defRPr>
            </a:pPr>
            <a:endParaRPr/>
          </a:p>
        </p:txBody>
      </p:sp>
      <p:grpSp>
        <p:nvGrpSpPr>
          <p:cNvPr id="173" name="object 2"/>
          <p:cNvGrpSpPr/>
          <p:nvPr/>
        </p:nvGrpSpPr>
        <p:grpSpPr>
          <a:xfrm>
            <a:off x="2402775" y="-1"/>
            <a:ext cx="4709999" cy="646477"/>
            <a:chOff x="0" y="0"/>
            <a:chExt cx="4709998" cy="646475"/>
          </a:xfrm>
        </p:grpSpPr>
        <p:sp>
          <p:nvSpPr>
            <p:cNvPr id="171" name="object 3"/>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172" name="object 4"/>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grpSp>
        <p:nvGrpSpPr>
          <p:cNvPr id="176" name="Rectangle 10"/>
          <p:cNvGrpSpPr/>
          <p:nvPr/>
        </p:nvGrpSpPr>
        <p:grpSpPr>
          <a:xfrm>
            <a:off x="4035047" y="1733549"/>
            <a:ext cx="1348741" cy="709865"/>
            <a:chOff x="0" y="0"/>
            <a:chExt cx="1348740" cy="709863"/>
          </a:xfrm>
        </p:grpSpPr>
        <p:sp>
          <p:nvSpPr>
            <p:cNvPr id="174" name="Rectangle"/>
            <p:cNvSpPr/>
            <p:nvPr/>
          </p:nvSpPr>
          <p:spPr>
            <a:xfrm>
              <a:off x="-1" y="-1"/>
              <a:ext cx="1348742" cy="709865"/>
            </a:xfrm>
            <a:prstGeom prst="rect">
              <a:avLst/>
            </a:prstGeom>
            <a:gradFill flip="none" rotWithShape="1">
              <a:gsLst>
                <a:gs pos="9000">
                  <a:srgbClr val="9495C4"/>
                </a:gs>
                <a:gs pos="54000">
                  <a:srgbClr val="7176B8"/>
                </a:gs>
                <a:gs pos="81000">
                  <a:srgbClr val="757BBA"/>
                </a:gs>
                <a:gs pos="100000">
                  <a:srgbClr val="757BBA"/>
                </a:gs>
              </a:gsLst>
              <a:lin ang="36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5" name="25 Cases per Reviewer"/>
            <p:cNvSpPr txBox="1"/>
            <p:nvPr/>
          </p:nvSpPr>
          <p:spPr>
            <a:xfrm>
              <a:off x="-1" y="131411"/>
              <a:ext cx="1348742" cy="447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25 Cases per Reviewer</a:t>
              </a:r>
            </a:p>
          </p:txBody>
        </p:sp>
      </p:grpSp>
      <p:grpSp>
        <p:nvGrpSpPr>
          <p:cNvPr id="179" name="Rectangle 11"/>
          <p:cNvGrpSpPr/>
          <p:nvPr/>
        </p:nvGrpSpPr>
        <p:grpSpPr>
          <a:xfrm>
            <a:off x="4031496" y="765809"/>
            <a:ext cx="1348741" cy="709864"/>
            <a:chOff x="0" y="0"/>
            <a:chExt cx="1348740" cy="709863"/>
          </a:xfrm>
        </p:grpSpPr>
        <p:sp>
          <p:nvSpPr>
            <p:cNvPr id="177" name="Rectangle"/>
            <p:cNvSpPr/>
            <p:nvPr/>
          </p:nvSpPr>
          <p:spPr>
            <a:xfrm>
              <a:off x="-1" y="-1"/>
              <a:ext cx="1348742" cy="709865"/>
            </a:xfrm>
            <a:prstGeom prst="rect">
              <a:avLst/>
            </a:prstGeom>
            <a:gradFill flip="none" rotWithShape="1">
              <a:gsLst>
                <a:gs pos="9000">
                  <a:srgbClr val="9495C4"/>
                </a:gs>
                <a:gs pos="54000">
                  <a:srgbClr val="7176B8"/>
                </a:gs>
                <a:gs pos="81000">
                  <a:srgbClr val="757BBA"/>
                </a:gs>
                <a:gs pos="100000">
                  <a:srgbClr val="757BBA"/>
                </a:gs>
              </a:gsLst>
              <a:lin ang="36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78" name="Census Sent to Review"/>
            <p:cNvSpPr txBox="1"/>
            <p:nvPr/>
          </p:nvSpPr>
          <p:spPr>
            <a:xfrm>
              <a:off x="-1" y="106011"/>
              <a:ext cx="1348742" cy="497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400">
                  <a:solidFill>
                    <a:srgbClr val="FFFFFF"/>
                  </a:solidFill>
                </a:defRPr>
              </a:lvl1pPr>
            </a:lstStyle>
            <a:p>
              <a:r>
                <a:t>Census Sent to Review</a:t>
              </a:r>
            </a:p>
          </p:txBody>
        </p:sp>
      </p:grpSp>
      <p:grpSp>
        <p:nvGrpSpPr>
          <p:cNvPr id="182" name="Rectangle 12"/>
          <p:cNvGrpSpPr/>
          <p:nvPr/>
        </p:nvGrpSpPr>
        <p:grpSpPr>
          <a:xfrm>
            <a:off x="2057392" y="1733549"/>
            <a:ext cx="1348742" cy="709865"/>
            <a:chOff x="0" y="0"/>
            <a:chExt cx="1348740" cy="709863"/>
          </a:xfrm>
        </p:grpSpPr>
        <p:sp>
          <p:nvSpPr>
            <p:cNvPr id="180" name="Rectangle"/>
            <p:cNvSpPr/>
            <p:nvPr/>
          </p:nvSpPr>
          <p:spPr>
            <a:xfrm>
              <a:off x="-1" y="-1"/>
              <a:ext cx="1348742" cy="709865"/>
            </a:xfrm>
            <a:prstGeom prst="rect">
              <a:avLst/>
            </a:prstGeom>
            <a:gradFill flip="none" rotWithShape="1">
              <a:gsLst>
                <a:gs pos="9000">
                  <a:srgbClr val="9495C4"/>
                </a:gs>
                <a:gs pos="54000">
                  <a:srgbClr val="7176B8"/>
                </a:gs>
                <a:gs pos="81000">
                  <a:srgbClr val="757BBA"/>
                </a:gs>
                <a:gs pos="100000">
                  <a:srgbClr val="757BBA"/>
                </a:gs>
              </a:gsLst>
              <a:lin ang="3600000" scaled="0"/>
            </a:gradFill>
            <a:ln w="25400" cap="flat">
              <a:solidFill>
                <a:srgbClr val="C3D69B"/>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81" name="Status and Criteria Match"/>
            <p:cNvSpPr txBox="1"/>
            <p:nvPr/>
          </p:nvSpPr>
          <p:spPr>
            <a:xfrm>
              <a:off x="-1" y="131411"/>
              <a:ext cx="1348742" cy="447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Status and Criteria Match</a:t>
              </a:r>
            </a:p>
          </p:txBody>
        </p:sp>
      </p:grpSp>
      <p:grpSp>
        <p:nvGrpSpPr>
          <p:cNvPr id="185" name="Rectangle 13"/>
          <p:cNvGrpSpPr/>
          <p:nvPr/>
        </p:nvGrpSpPr>
        <p:grpSpPr>
          <a:xfrm>
            <a:off x="5974596" y="1733549"/>
            <a:ext cx="1348741" cy="709865"/>
            <a:chOff x="0" y="0"/>
            <a:chExt cx="1348740" cy="709863"/>
          </a:xfrm>
        </p:grpSpPr>
        <p:sp>
          <p:nvSpPr>
            <p:cNvPr id="183" name="Rectangle"/>
            <p:cNvSpPr/>
            <p:nvPr/>
          </p:nvSpPr>
          <p:spPr>
            <a:xfrm>
              <a:off x="-1" y="-1"/>
              <a:ext cx="1348742" cy="709865"/>
            </a:xfrm>
            <a:prstGeom prst="rect">
              <a:avLst/>
            </a:prstGeom>
            <a:gradFill flip="none" rotWithShape="1">
              <a:gsLst>
                <a:gs pos="9000">
                  <a:srgbClr val="9495C4"/>
                </a:gs>
                <a:gs pos="54000">
                  <a:srgbClr val="7176B8"/>
                </a:gs>
                <a:gs pos="81000">
                  <a:srgbClr val="757BBA"/>
                </a:gs>
                <a:gs pos="100000">
                  <a:srgbClr val="757BBA"/>
                </a:gs>
              </a:gsLst>
              <a:lin ang="3600000" scaled="0"/>
            </a:gradFill>
            <a:ln w="25400" cap="flat">
              <a:solidFill>
                <a:srgbClr val="D99694"/>
              </a:solidFill>
              <a:prstDash val="solid"/>
              <a:round/>
            </a:ln>
            <a:effectLst/>
          </p:spPr>
          <p:txBody>
            <a:bodyPr wrap="square" lIns="45719" tIns="45719" rIns="45719" bIns="45719" numCol="1" anchor="ctr">
              <a:noAutofit/>
            </a:bodyPr>
            <a:lstStyle/>
            <a:p>
              <a:pPr algn="ctr">
                <a:defRPr>
                  <a:solidFill>
                    <a:srgbClr val="FFFFFF"/>
                  </a:solidFill>
                </a:defRPr>
              </a:pPr>
              <a:endParaRPr/>
            </a:p>
          </p:txBody>
        </p:sp>
        <p:sp>
          <p:nvSpPr>
            <p:cNvPr id="184" name="Status and Criteria Mismatch"/>
            <p:cNvSpPr txBox="1"/>
            <p:nvPr/>
          </p:nvSpPr>
          <p:spPr>
            <a:xfrm>
              <a:off x="-1" y="131411"/>
              <a:ext cx="1348742" cy="447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Status and Criteria Mismatch</a:t>
              </a:r>
            </a:p>
          </p:txBody>
        </p:sp>
      </p:grpSp>
      <p:grpSp>
        <p:nvGrpSpPr>
          <p:cNvPr id="188" name="Rectangle 14"/>
          <p:cNvGrpSpPr/>
          <p:nvPr/>
        </p:nvGrpSpPr>
        <p:grpSpPr>
          <a:xfrm>
            <a:off x="2057916" y="2773679"/>
            <a:ext cx="1348741" cy="709864"/>
            <a:chOff x="0" y="0"/>
            <a:chExt cx="1348740" cy="709863"/>
          </a:xfrm>
        </p:grpSpPr>
        <p:sp>
          <p:nvSpPr>
            <p:cNvPr id="186" name="Rectangle"/>
            <p:cNvSpPr/>
            <p:nvPr/>
          </p:nvSpPr>
          <p:spPr>
            <a:xfrm>
              <a:off x="-1" y="-1"/>
              <a:ext cx="1348742" cy="709865"/>
            </a:xfrm>
            <a:prstGeom prst="rect">
              <a:avLst/>
            </a:prstGeom>
            <a:gradFill flip="none" rotWithShape="1">
              <a:gsLst>
                <a:gs pos="9000">
                  <a:srgbClr val="9495C4"/>
                </a:gs>
                <a:gs pos="54000">
                  <a:srgbClr val="7176B8"/>
                </a:gs>
                <a:gs pos="81000">
                  <a:srgbClr val="757BBA"/>
                </a:gs>
                <a:gs pos="100000">
                  <a:srgbClr val="757BBA"/>
                </a:gs>
              </a:gsLst>
              <a:lin ang="36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87" name="Review is Saved in InterQual/MCG"/>
            <p:cNvSpPr txBox="1"/>
            <p:nvPr/>
          </p:nvSpPr>
          <p:spPr>
            <a:xfrm>
              <a:off x="-1" y="131411"/>
              <a:ext cx="1348742" cy="447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Review is Saved in InterQual/MCG</a:t>
              </a:r>
            </a:p>
          </p:txBody>
        </p:sp>
      </p:grpSp>
      <p:grpSp>
        <p:nvGrpSpPr>
          <p:cNvPr id="191" name="Rectangle 15"/>
          <p:cNvGrpSpPr/>
          <p:nvPr/>
        </p:nvGrpSpPr>
        <p:grpSpPr>
          <a:xfrm>
            <a:off x="5974596" y="2773679"/>
            <a:ext cx="1348741" cy="709864"/>
            <a:chOff x="0" y="0"/>
            <a:chExt cx="1348740" cy="709863"/>
          </a:xfrm>
        </p:grpSpPr>
        <p:sp>
          <p:nvSpPr>
            <p:cNvPr id="189" name="Rectangle"/>
            <p:cNvSpPr/>
            <p:nvPr/>
          </p:nvSpPr>
          <p:spPr>
            <a:xfrm>
              <a:off x="-1" y="-1"/>
              <a:ext cx="1348742" cy="709865"/>
            </a:xfrm>
            <a:prstGeom prst="rect">
              <a:avLst/>
            </a:prstGeom>
            <a:gradFill flip="none" rotWithShape="1">
              <a:gsLst>
                <a:gs pos="9000">
                  <a:srgbClr val="9495C4"/>
                </a:gs>
                <a:gs pos="54000">
                  <a:srgbClr val="7176B8"/>
                </a:gs>
                <a:gs pos="81000">
                  <a:srgbClr val="757BBA"/>
                </a:gs>
                <a:gs pos="100000">
                  <a:srgbClr val="757BBA"/>
                </a:gs>
              </a:gsLst>
              <a:lin ang="36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0" name="Notification Sent Real Time"/>
            <p:cNvSpPr txBox="1"/>
            <p:nvPr/>
          </p:nvSpPr>
          <p:spPr>
            <a:xfrm>
              <a:off x="-1" y="131411"/>
              <a:ext cx="1348742" cy="447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Notification Sent Real Time </a:t>
              </a:r>
            </a:p>
          </p:txBody>
        </p:sp>
      </p:grpSp>
      <p:grpSp>
        <p:nvGrpSpPr>
          <p:cNvPr id="194" name="Rectangle 16"/>
          <p:cNvGrpSpPr/>
          <p:nvPr/>
        </p:nvGrpSpPr>
        <p:grpSpPr>
          <a:xfrm>
            <a:off x="4016255" y="3154679"/>
            <a:ext cx="1348742" cy="709864"/>
            <a:chOff x="0" y="0"/>
            <a:chExt cx="1348740" cy="709863"/>
          </a:xfrm>
        </p:grpSpPr>
        <p:sp>
          <p:nvSpPr>
            <p:cNvPr id="192" name="Rectangle"/>
            <p:cNvSpPr/>
            <p:nvPr/>
          </p:nvSpPr>
          <p:spPr>
            <a:xfrm>
              <a:off x="-1" y="-1"/>
              <a:ext cx="1348742" cy="709865"/>
            </a:xfrm>
            <a:prstGeom prst="rect">
              <a:avLst/>
            </a:prstGeom>
            <a:gradFill flip="none" rotWithShape="1">
              <a:gsLst>
                <a:gs pos="9000">
                  <a:srgbClr val="9495C4"/>
                </a:gs>
                <a:gs pos="54000">
                  <a:srgbClr val="7176B8"/>
                </a:gs>
                <a:gs pos="81000">
                  <a:srgbClr val="757BBA"/>
                </a:gs>
                <a:gs pos="100000">
                  <a:srgbClr val="757BBA"/>
                </a:gs>
              </a:gsLst>
              <a:lin ang="36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3" name="Recommendation Provided on Discharge Date and Disposition"/>
            <p:cNvSpPr txBox="1"/>
            <p:nvPr/>
          </p:nvSpPr>
          <p:spPr>
            <a:xfrm>
              <a:off x="-1" y="99661"/>
              <a:ext cx="1348742" cy="5105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000">
                  <a:solidFill>
                    <a:srgbClr val="FFFFFF"/>
                  </a:solidFill>
                </a:defRPr>
              </a:lvl1pPr>
            </a:lstStyle>
            <a:p>
              <a:r>
                <a:t>Recommendation Provided on Discharge Date and Disposition</a:t>
              </a:r>
            </a:p>
          </p:txBody>
        </p:sp>
      </p:grpSp>
      <p:grpSp>
        <p:nvGrpSpPr>
          <p:cNvPr id="197" name="Rectangle 17"/>
          <p:cNvGrpSpPr/>
          <p:nvPr/>
        </p:nvGrpSpPr>
        <p:grpSpPr>
          <a:xfrm>
            <a:off x="4016255" y="4118609"/>
            <a:ext cx="1348742" cy="709864"/>
            <a:chOff x="0" y="0"/>
            <a:chExt cx="1348740" cy="709863"/>
          </a:xfrm>
        </p:grpSpPr>
        <p:sp>
          <p:nvSpPr>
            <p:cNvPr id="195" name="Rectangle"/>
            <p:cNvSpPr/>
            <p:nvPr/>
          </p:nvSpPr>
          <p:spPr>
            <a:xfrm>
              <a:off x="-1" y="-1"/>
              <a:ext cx="1348742" cy="709865"/>
            </a:xfrm>
            <a:prstGeom prst="rect">
              <a:avLst/>
            </a:prstGeom>
            <a:gradFill flip="none" rotWithShape="1">
              <a:gsLst>
                <a:gs pos="9000">
                  <a:srgbClr val="9495C4"/>
                </a:gs>
                <a:gs pos="54000">
                  <a:srgbClr val="7176B8"/>
                </a:gs>
                <a:gs pos="81000">
                  <a:srgbClr val="757BBA"/>
                </a:gs>
                <a:gs pos="100000">
                  <a:srgbClr val="757BBA"/>
                </a:gs>
              </a:gsLst>
              <a:lin ang="3600000" scaled="0"/>
            </a:gra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196" name="Full Performance Reporting"/>
            <p:cNvSpPr txBox="1"/>
            <p:nvPr/>
          </p:nvSpPr>
          <p:spPr>
            <a:xfrm>
              <a:off x="-1" y="131411"/>
              <a:ext cx="1348742" cy="4470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ctr">
              <a:spAutoFit/>
            </a:bodyPr>
            <a:lstStyle>
              <a:lvl1pPr algn="ctr">
                <a:defRPr sz="1200">
                  <a:solidFill>
                    <a:srgbClr val="FFFFFF"/>
                  </a:solidFill>
                </a:defRPr>
              </a:lvl1pPr>
            </a:lstStyle>
            <a:p>
              <a:r>
                <a:t>Full Performance Reporting </a:t>
              </a:r>
            </a:p>
          </p:txBody>
        </p:sp>
      </p:grpSp>
      <p:sp>
        <p:nvSpPr>
          <p:cNvPr id="207" name="Straight Arrow Connector 19"/>
          <p:cNvSpPr/>
          <p:nvPr/>
        </p:nvSpPr>
        <p:spPr>
          <a:xfrm>
            <a:off x="4707169" y="1475819"/>
            <a:ext cx="947" cy="2577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4A7EBB"/>
            </a:solidFill>
            <a:tailEnd type="triangle"/>
          </a:ln>
        </p:spPr>
        <p:txBody>
          <a:bodyPr/>
          <a:lstStyle/>
          <a:p>
            <a:endParaRPr/>
          </a:p>
        </p:txBody>
      </p:sp>
      <p:sp>
        <p:nvSpPr>
          <p:cNvPr id="208" name="Straight Arrow Connector 21"/>
          <p:cNvSpPr/>
          <p:nvPr/>
        </p:nvSpPr>
        <p:spPr>
          <a:xfrm>
            <a:off x="3418674" y="2088481"/>
            <a:ext cx="616374" cy="1"/>
          </a:xfrm>
          <a:custGeom>
            <a:avLst/>
            <a:gdLst/>
            <a:ahLst/>
            <a:cxnLst>
              <a:cxn ang="0">
                <a:pos x="wd2" y="hd2"/>
              </a:cxn>
              <a:cxn ang="5400000">
                <a:pos x="wd2" y="hd2"/>
              </a:cxn>
              <a:cxn ang="10800000">
                <a:pos x="wd2" y="hd2"/>
              </a:cxn>
              <a:cxn ang="16200000">
                <a:pos x="wd2" y="hd2"/>
              </a:cxn>
            </a:cxnLst>
            <a:rect l="0" t="0" r="r" b="b"/>
            <a:pathLst>
              <a:path w="21600" extrusionOk="0">
                <a:moveTo>
                  <a:pt x="21600" y="0"/>
                </a:moveTo>
                <a:cubicBezTo>
                  <a:pt x="14400" y="0"/>
                  <a:pt x="7200" y="0"/>
                  <a:pt x="0" y="0"/>
                </a:cubicBezTo>
              </a:path>
            </a:pathLst>
          </a:custGeom>
          <a:ln>
            <a:solidFill>
              <a:srgbClr val="4A7EBB"/>
            </a:solidFill>
            <a:tailEnd type="triangle"/>
          </a:ln>
        </p:spPr>
        <p:txBody>
          <a:bodyPr/>
          <a:lstStyle/>
          <a:p>
            <a:endParaRPr/>
          </a:p>
        </p:txBody>
      </p:sp>
      <p:sp>
        <p:nvSpPr>
          <p:cNvPr id="209" name="Straight Arrow Connector 23"/>
          <p:cNvSpPr/>
          <p:nvPr/>
        </p:nvSpPr>
        <p:spPr>
          <a:xfrm>
            <a:off x="5383629" y="2088481"/>
            <a:ext cx="578268" cy="1"/>
          </a:xfrm>
          <a:custGeom>
            <a:avLst/>
            <a:gdLst/>
            <a:ahLst/>
            <a:cxnLst>
              <a:cxn ang="0">
                <a:pos x="wd2" y="hd2"/>
              </a:cxn>
              <a:cxn ang="5400000">
                <a:pos x="wd2" y="hd2"/>
              </a:cxn>
              <a:cxn ang="10800000">
                <a:pos x="wd2" y="hd2"/>
              </a:cxn>
              <a:cxn ang="16200000">
                <a:pos x="wd2" y="hd2"/>
              </a:cxn>
            </a:cxnLst>
            <a:rect l="0" t="0" r="r" b="b"/>
            <a:pathLst>
              <a:path w="21600" extrusionOk="0">
                <a:moveTo>
                  <a:pt x="0" y="0"/>
                </a:moveTo>
                <a:cubicBezTo>
                  <a:pt x="7200" y="0"/>
                  <a:pt x="14400" y="0"/>
                  <a:pt x="21600" y="0"/>
                </a:cubicBezTo>
              </a:path>
            </a:pathLst>
          </a:custGeom>
          <a:ln>
            <a:solidFill>
              <a:srgbClr val="4A7EBB"/>
            </a:solidFill>
            <a:tailEnd type="triangle"/>
          </a:ln>
        </p:spPr>
        <p:txBody>
          <a:bodyPr/>
          <a:lstStyle/>
          <a:p>
            <a:endParaRPr/>
          </a:p>
        </p:txBody>
      </p:sp>
      <p:sp>
        <p:nvSpPr>
          <p:cNvPr id="210" name="Straight Arrow Connector 25"/>
          <p:cNvSpPr/>
          <p:nvPr/>
        </p:nvSpPr>
        <p:spPr>
          <a:xfrm>
            <a:off x="6648966" y="2456259"/>
            <a:ext cx="1" cy="3174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0" y="7200"/>
                  <a:pt x="0" y="14400"/>
                  <a:pt x="0" y="21600"/>
                </a:cubicBezTo>
              </a:path>
            </a:pathLst>
          </a:custGeom>
          <a:ln>
            <a:solidFill>
              <a:srgbClr val="4A7EBB"/>
            </a:solidFill>
            <a:tailEnd type="triangle"/>
          </a:ln>
        </p:spPr>
        <p:txBody>
          <a:bodyPr/>
          <a:lstStyle/>
          <a:p>
            <a:endParaRPr/>
          </a:p>
        </p:txBody>
      </p:sp>
      <p:sp>
        <p:nvSpPr>
          <p:cNvPr id="211" name="Straight Arrow Connector 27"/>
          <p:cNvSpPr/>
          <p:nvPr/>
        </p:nvSpPr>
        <p:spPr>
          <a:xfrm>
            <a:off x="2731947" y="2456259"/>
            <a:ext cx="161" cy="3174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4A7EBB"/>
            </a:solidFill>
            <a:tailEnd type="triangle"/>
          </a:ln>
        </p:spPr>
        <p:txBody>
          <a:bodyPr/>
          <a:lstStyle/>
          <a:p>
            <a:endParaRPr/>
          </a:p>
        </p:txBody>
      </p:sp>
      <p:sp>
        <p:nvSpPr>
          <p:cNvPr id="212" name="Straight Arrow Connector 29"/>
          <p:cNvSpPr/>
          <p:nvPr/>
        </p:nvSpPr>
        <p:spPr>
          <a:xfrm>
            <a:off x="5364837" y="3259811"/>
            <a:ext cx="609760" cy="11863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a:solidFill>
              <a:srgbClr val="4A7EBB"/>
            </a:solidFill>
            <a:tailEnd type="triangle"/>
          </a:ln>
        </p:spPr>
        <p:txBody>
          <a:bodyPr/>
          <a:lstStyle/>
          <a:p>
            <a:endParaRPr/>
          </a:p>
        </p:txBody>
      </p:sp>
      <p:sp>
        <p:nvSpPr>
          <p:cNvPr id="213" name="Straight Arrow Connector 32"/>
          <p:cNvSpPr/>
          <p:nvPr/>
        </p:nvSpPr>
        <p:spPr>
          <a:xfrm>
            <a:off x="3406497" y="3259780"/>
            <a:ext cx="609760" cy="1186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a:solidFill>
              <a:srgbClr val="4A7EBB"/>
            </a:solidFill>
            <a:tailEnd type="triangle"/>
          </a:ln>
        </p:spPr>
        <p:txBody>
          <a:bodyPr/>
          <a:lstStyle/>
          <a:p>
            <a:endParaRPr/>
          </a:p>
        </p:txBody>
      </p:sp>
      <p:sp>
        <p:nvSpPr>
          <p:cNvPr id="214" name="Straight Arrow Connector 36"/>
          <p:cNvSpPr/>
          <p:nvPr/>
        </p:nvSpPr>
        <p:spPr>
          <a:xfrm>
            <a:off x="4690626" y="3864689"/>
            <a:ext cx="1" cy="253921"/>
          </a:xfrm>
          <a:custGeom>
            <a:avLst/>
            <a:gdLst/>
            <a:ahLst/>
            <a:cxnLst>
              <a:cxn ang="0">
                <a:pos x="wd2" y="hd2"/>
              </a:cxn>
              <a:cxn ang="5400000">
                <a:pos x="wd2" y="hd2"/>
              </a:cxn>
              <a:cxn ang="10800000">
                <a:pos x="wd2" y="hd2"/>
              </a:cxn>
              <a:cxn ang="16200000">
                <a:pos x="wd2" y="hd2"/>
              </a:cxn>
            </a:cxnLst>
            <a:rect l="0" t="0" r="r" b="b"/>
            <a:pathLst>
              <a:path h="21600" extrusionOk="0">
                <a:moveTo>
                  <a:pt x="0" y="0"/>
                </a:moveTo>
                <a:cubicBezTo>
                  <a:pt x="0" y="7200"/>
                  <a:pt x="0" y="14400"/>
                  <a:pt x="0" y="21600"/>
                </a:cubicBezTo>
              </a:path>
            </a:pathLst>
          </a:custGeom>
          <a:ln>
            <a:solidFill>
              <a:srgbClr val="4A7EBB"/>
            </a:solidFill>
            <a:tailEnd type="triangle"/>
          </a:ln>
        </p:spPr>
        <p:txBody>
          <a:bodyPr/>
          <a:lstStyle/>
          <a:p>
            <a:endParaRPr/>
          </a:p>
        </p:txBody>
      </p:sp>
      <p:sp>
        <p:nvSpPr>
          <p:cNvPr id="206" name="object 13"/>
          <p:cNvSpPr txBox="1"/>
          <p:nvPr/>
        </p:nvSpPr>
        <p:spPr>
          <a:xfrm>
            <a:off x="3839135" y="161949"/>
            <a:ext cx="1733462" cy="30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2000" spc="55">
                <a:solidFill>
                  <a:srgbClr val="FFFFFF"/>
                </a:solidFill>
                <a:latin typeface="Tahoma"/>
                <a:ea typeface="Tahoma"/>
                <a:cs typeface="Tahoma"/>
                <a:sym typeface="Tahoma"/>
              </a:defRPr>
            </a:lvl1pPr>
          </a:lstStyle>
          <a:p>
            <a:r>
              <a:t>Inpatient MNR</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Title 1"/>
          <p:cNvSpPr txBox="1">
            <a:spLocks noGrp="1"/>
          </p:cNvSpPr>
          <p:nvPr>
            <p:ph type="title"/>
          </p:nvPr>
        </p:nvSpPr>
        <p:spPr>
          <a:xfrm>
            <a:off x="3321796" y="62254"/>
            <a:ext cx="2872105" cy="348617"/>
          </a:xfrm>
          <a:prstGeom prst="rect">
            <a:avLst/>
          </a:prstGeom>
        </p:spPr>
        <p:txBody>
          <a:bodyPr/>
          <a:lstStyle/>
          <a:p>
            <a:endParaRPr/>
          </a:p>
        </p:txBody>
      </p:sp>
      <p:graphicFrame>
        <p:nvGraphicFramePr>
          <p:cNvPr id="217" name="Table 2"/>
          <p:cNvGraphicFramePr/>
          <p:nvPr/>
        </p:nvGraphicFramePr>
        <p:xfrm>
          <a:off x="533400" y="895350"/>
          <a:ext cx="8131579" cy="3920306"/>
        </p:xfrm>
        <a:graphic>
          <a:graphicData uri="http://schemas.openxmlformats.org/drawingml/2006/table">
            <a:tbl>
              <a:tblPr>
                <a:tableStyleId>{4C3C2611-4C71-4FC5-86AE-919BDF0F9419}</a:tableStyleId>
              </a:tblPr>
              <a:tblGrid>
                <a:gridCol w="535862">
                  <a:extLst>
                    <a:ext uri="{9D8B030D-6E8A-4147-A177-3AD203B41FA5}">
                      <a16:colId xmlns:a16="http://schemas.microsoft.com/office/drawing/2014/main" val="20000"/>
                    </a:ext>
                  </a:extLst>
                </a:gridCol>
                <a:gridCol w="697143">
                  <a:extLst>
                    <a:ext uri="{9D8B030D-6E8A-4147-A177-3AD203B41FA5}">
                      <a16:colId xmlns:a16="http://schemas.microsoft.com/office/drawing/2014/main" val="20001"/>
                    </a:ext>
                  </a:extLst>
                </a:gridCol>
                <a:gridCol w="421405">
                  <a:extLst>
                    <a:ext uri="{9D8B030D-6E8A-4147-A177-3AD203B41FA5}">
                      <a16:colId xmlns:a16="http://schemas.microsoft.com/office/drawing/2014/main" val="20002"/>
                    </a:ext>
                  </a:extLst>
                </a:gridCol>
                <a:gridCol w="248727">
                  <a:extLst>
                    <a:ext uri="{9D8B030D-6E8A-4147-A177-3AD203B41FA5}">
                      <a16:colId xmlns:a16="http://schemas.microsoft.com/office/drawing/2014/main" val="20003"/>
                    </a:ext>
                  </a:extLst>
                </a:gridCol>
                <a:gridCol w="432531">
                  <a:extLst>
                    <a:ext uri="{9D8B030D-6E8A-4147-A177-3AD203B41FA5}">
                      <a16:colId xmlns:a16="http://schemas.microsoft.com/office/drawing/2014/main" val="20004"/>
                    </a:ext>
                  </a:extLst>
                </a:gridCol>
                <a:gridCol w="1297593">
                  <a:extLst>
                    <a:ext uri="{9D8B030D-6E8A-4147-A177-3AD203B41FA5}">
                      <a16:colId xmlns:a16="http://schemas.microsoft.com/office/drawing/2014/main" val="20005"/>
                    </a:ext>
                  </a:extLst>
                </a:gridCol>
                <a:gridCol w="346025">
                  <a:extLst>
                    <a:ext uri="{9D8B030D-6E8A-4147-A177-3AD203B41FA5}">
                      <a16:colId xmlns:a16="http://schemas.microsoft.com/office/drawing/2014/main" val="20006"/>
                    </a:ext>
                  </a:extLst>
                </a:gridCol>
                <a:gridCol w="432531">
                  <a:extLst>
                    <a:ext uri="{9D8B030D-6E8A-4147-A177-3AD203B41FA5}">
                      <a16:colId xmlns:a16="http://schemas.microsoft.com/office/drawing/2014/main" val="20007"/>
                    </a:ext>
                  </a:extLst>
                </a:gridCol>
                <a:gridCol w="346025">
                  <a:extLst>
                    <a:ext uri="{9D8B030D-6E8A-4147-A177-3AD203B41FA5}">
                      <a16:colId xmlns:a16="http://schemas.microsoft.com/office/drawing/2014/main" val="20008"/>
                    </a:ext>
                  </a:extLst>
                </a:gridCol>
                <a:gridCol w="605543">
                  <a:extLst>
                    <a:ext uri="{9D8B030D-6E8A-4147-A177-3AD203B41FA5}">
                      <a16:colId xmlns:a16="http://schemas.microsoft.com/office/drawing/2014/main" val="20009"/>
                    </a:ext>
                  </a:extLst>
                </a:gridCol>
                <a:gridCol w="655964">
                  <a:extLst>
                    <a:ext uri="{9D8B030D-6E8A-4147-A177-3AD203B41FA5}">
                      <a16:colId xmlns:a16="http://schemas.microsoft.com/office/drawing/2014/main" val="20010"/>
                    </a:ext>
                  </a:extLst>
                </a:gridCol>
                <a:gridCol w="421405">
                  <a:extLst>
                    <a:ext uri="{9D8B030D-6E8A-4147-A177-3AD203B41FA5}">
                      <a16:colId xmlns:a16="http://schemas.microsoft.com/office/drawing/2014/main" val="20011"/>
                    </a:ext>
                  </a:extLst>
                </a:gridCol>
                <a:gridCol w="405797">
                  <a:extLst>
                    <a:ext uri="{9D8B030D-6E8A-4147-A177-3AD203B41FA5}">
                      <a16:colId xmlns:a16="http://schemas.microsoft.com/office/drawing/2014/main" val="20012"/>
                    </a:ext>
                  </a:extLst>
                </a:gridCol>
                <a:gridCol w="333462">
                  <a:extLst>
                    <a:ext uri="{9D8B030D-6E8A-4147-A177-3AD203B41FA5}">
                      <a16:colId xmlns:a16="http://schemas.microsoft.com/office/drawing/2014/main" val="20013"/>
                    </a:ext>
                  </a:extLst>
                </a:gridCol>
                <a:gridCol w="478132">
                  <a:extLst>
                    <a:ext uri="{9D8B030D-6E8A-4147-A177-3AD203B41FA5}">
                      <a16:colId xmlns:a16="http://schemas.microsoft.com/office/drawing/2014/main" val="20014"/>
                    </a:ext>
                  </a:extLst>
                </a:gridCol>
                <a:gridCol w="473434">
                  <a:extLst>
                    <a:ext uri="{9D8B030D-6E8A-4147-A177-3AD203B41FA5}">
                      <a16:colId xmlns:a16="http://schemas.microsoft.com/office/drawing/2014/main" val="20015"/>
                    </a:ext>
                  </a:extLst>
                </a:gridCol>
              </a:tblGrid>
              <a:tr h="490693">
                <a:tc gridSpan="2">
                  <a:txBody>
                    <a:bodyPr/>
                    <a:lstStyle/>
                    <a:p>
                      <a:pPr algn="ctr"/>
                      <a:r>
                        <a:rPr sz="1200" b="1">
                          <a:solidFill>
                            <a:srgbClr val="CFD0E7"/>
                          </a:solidFill>
                          <a:sym typeface="Calibri"/>
                        </a:rPr>
                        <a:t>UM LOG</a:t>
                      </a:r>
                    </a:p>
                  </a:txBody>
                  <a:tcPr marL="48977" marR="48977" marT="48977" marB="48977" anchor="ctr" horzOverflow="overflow">
                    <a:solidFill>
                      <a:srgbClr val="7176B8"/>
                    </a:solidFill>
                  </a:tcPr>
                </a:tc>
                <a:tc hMerge="1">
                  <a:txBody>
                    <a:bodyPr/>
                    <a:lstStyle/>
                    <a:p>
                      <a:endParaRPr lang="en-US"/>
                    </a:p>
                  </a:txBody>
                  <a:tcPr/>
                </a:tc>
                <a:tc gridSpan="5">
                  <a:txBody>
                    <a:bodyPr/>
                    <a:lstStyle/>
                    <a:p>
                      <a:pPr algn="l"/>
                      <a:r>
                        <a:rPr sz="1200" b="1">
                          <a:solidFill>
                            <a:srgbClr val="CFD0E7"/>
                          </a:solidFill>
                          <a:sym typeface="Calibri"/>
                        </a:rPr>
                        <a:t> </a:t>
                      </a:r>
                    </a:p>
                  </a:txBody>
                  <a:tcPr marL="48977" marR="48977" marT="48977" marB="48977" anchor="ctr" horzOverflow="overflow">
                    <a:solidFill>
                      <a:srgbClr val="7176B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r>
                        <a:rPr sz="1200" b="1">
                          <a:solidFill>
                            <a:srgbClr val="CFD0E7"/>
                          </a:solidFill>
                          <a:sym typeface="Calibri"/>
                        </a:rPr>
                        <a:t>INPATIENT VS. OBSERVATION</a:t>
                      </a:r>
                    </a:p>
                  </a:txBody>
                  <a:tcPr marL="48977" marR="48977" marT="48977" marB="48977" anchor="ctr" horzOverflow="overflow">
                    <a:solidFill>
                      <a:srgbClr val="7176B8"/>
                    </a:solidFill>
                  </a:tcPr>
                </a:tc>
                <a:tc hMerge="1">
                  <a:txBody>
                    <a:bodyPr/>
                    <a:lstStyle/>
                    <a:p>
                      <a:endParaRPr lang="en-US"/>
                    </a:p>
                  </a:txBody>
                  <a:tcPr/>
                </a:tc>
                <a:tc hMerge="1">
                  <a:txBody>
                    <a:bodyPr/>
                    <a:lstStyle/>
                    <a:p>
                      <a:endParaRPr lang="en-US"/>
                    </a:p>
                  </a:txBody>
                  <a:tcPr/>
                </a:tc>
                <a:tc gridSpan="4">
                  <a:txBody>
                    <a:bodyPr/>
                    <a:lstStyle/>
                    <a:p>
                      <a:pPr algn="ctr"/>
                      <a:r>
                        <a:rPr sz="1200" b="1">
                          <a:solidFill>
                            <a:srgbClr val="CFD0E7"/>
                          </a:solidFill>
                          <a:sym typeface="Calibri"/>
                        </a:rPr>
                        <a:t>LEVELS OF CARE</a:t>
                      </a:r>
                    </a:p>
                  </a:txBody>
                  <a:tcPr marL="48977" marR="48977" marT="48977" marB="48977" anchor="ctr" horzOverflow="overflow">
                    <a:solidFill>
                      <a:srgbClr val="7176B8"/>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sz="1200" b="1">
                          <a:solidFill>
                            <a:srgbClr val="CFD0E7"/>
                          </a:solidFill>
                          <a:sym typeface="Calibri"/>
                        </a:rPr>
                        <a:t>DELAYS OF CARE</a:t>
                      </a:r>
                    </a:p>
                  </a:txBody>
                  <a:tcPr marL="48977" marR="48977" marT="48977" marB="48977" anchor="ctr" horzOverflow="overflow">
                    <a:solidFill>
                      <a:srgbClr val="7176B8"/>
                    </a:solidFill>
                  </a:tcPr>
                </a:tc>
                <a:tc hMerge="1">
                  <a:txBody>
                    <a:bodyPr/>
                    <a:lstStyle/>
                    <a:p>
                      <a:endParaRPr lang="en-US"/>
                    </a:p>
                  </a:txBody>
                  <a:tcPr/>
                </a:tc>
                <a:extLst>
                  <a:ext uri="{0D108BD9-81ED-4DB2-BD59-A6C34878D82A}">
                    <a16:rowId xmlns:a16="http://schemas.microsoft.com/office/drawing/2014/main" val="10000"/>
                  </a:ext>
                </a:extLst>
              </a:tr>
              <a:tr h="228558">
                <a:tc>
                  <a:txBody>
                    <a:bodyPr/>
                    <a:lstStyle/>
                    <a:p>
                      <a:pPr algn="ctr"/>
                      <a:r>
                        <a:rPr sz="700">
                          <a:sym typeface="Calibri"/>
                        </a:rPr>
                        <a:t>Patient Name</a:t>
                      </a:r>
                    </a:p>
                  </a:txBody>
                  <a:tcPr marL="0" marR="0" marT="0" marB="0" anchor="ctr" horzOverflow="overflow">
                    <a:solidFill>
                      <a:srgbClr val="E8ECF4"/>
                    </a:solidFill>
                  </a:tcPr>
                </a:tc>
                <a:tc>
                  <a:txBody>
                    <a:bodyPr/>
                    <a:lstStyle/>
                    <a:p>
                      <a:pPr algn="ctr"/>
                      <a:r>
                        <a:rPr sz="700">
                          <a:sym typeface="Calibri"/>
                        </a:rPr>
                        <a:t>Account #</a:t>
                      </a:r>
                    </a:p>
                  </a:txBody>
                  <a:tcPr marL="0" marR="0" marT="0" marB="0" anchor="ctr" horzOverflow="overflow">
                    <a:solidFill>
                      <a:srgbClr val="E8ECF4"/>
                    </a:solidFill>
                  </a:tcPr>
                </a:tc>
                <a:tc>
                  <a:txBody>
                    <a:bodyPr/>
                    <a:lstStyle/>
                    <a:p>
                      <a:pPr algn="ctr"/>
                      <a:r>
                        <a:rPr sz="700">
                          <a:sym typeface="Calibri"/>
                        </a:rPr>
                        <a:t>Room #</a:t>
                      </a:r>
                    </a:p>
                  </a:txBody>
                  <a:tcPr marL="0" marR="0" marT="0" marB="0" anchor="ctr" horzOverflow="overflow">
                    <a:solidFill>
                      <a:srgbClr val="E8ECF4"/>
                    </a:solidFill>
                  </a:tcPr>
                </a:tc>
                <a:tc>
                  <a:txBody>
                    <a:bodyPr/>
                    <a:lstStyle/>
                    <a:p>
                      <a:pPr algn="ctr"/>
                      <a:r>
                        <a:rPr sz="700">
                          <a:sym typeface="Calibri"/>
                        </a:rPr>
                        <a:t>DC Date</a:t>
                      </a:r>
                    </a:p>
                  </a:txBody>
                  <a:tcPr marL="0" marR="0" marT="0" marB="0" anchor="ctr" horzOverflow="overflow">
                    <a:solidFill>
                      <a:srgbClr val="E8ECF4"/>
                    </a:solidFill>
                  </a:tcPr>
                </a:tc>
                <a:tc>
                  <a:txBody>
                    <a:bodyPr/>
                    <a:lstStyle/>
                    <a:p>
                      <a:pPr algn="ctr"/>
                      <a:r>
                        <a:rPr sz="700">
                          <a:sym typeface="Calibri"/>
                        </a:rPr>
                        <a:t>Insurance</a:t>
                      </a:r>
                    </a:p>
                  </a:txBody>
                  <a:tcPr marL="0" marR="0" marT="0" marB="0" anchor="ctr" horzOverflow="overflow">
                    <a:solidFill>
                      <a:srgbClr val="E8ECF4"/>
                    </a:solidFill>
                  </a:tcPr>
                </a:tc>
                <a:tc>
                  <a:txBody>
                    <a:bodyPr/>
                    <a:lstStyle/>
                    <a:p>
                      <a:pPr algn="ctr"/>
                      <a:r>
                        <a:rPr sz="700">
                          <a:sym typeface="Calibri"/>
                        </a:rPr>
                        <a:t>Diagnosis</a:t>
                      </a:r>
                    </a:p>
                  </a:txBody>
                  <a:tcPr marL="0" marR="0" marT="0" marB="0" anchor="ctr" horzOverflow="overflow">
                    <a:solidFill>
                      <a:srgbClr val="E8ECF4"/>
                    </a:solidFill>
                  </a:tcPr>
                </a:tc>
                <a:tc>
                  <a:txBody>
                    <a:bodyPr/>
                    <a:lstStyle/>
                    <a:p>
                      <a:pPr algn="ctr"/>
                      <a:r>
                        <a:rPr sz="700">
                          <a:sym typeface="Calibri"/>
                        </a:rPr>
                        <a:t>LOS</a:t>
                      </a:r>
                    </a:p>
                  </a:txBody>
                  <a:tcPr marL="0" marR="0" marT="0" marB="0" anchor="ctr" horzOverflow="overflow">
                    <a:solidFill>
                      <a:srgbClr val="E8ECF4"/>
                    </a:solidFill>
                  </a:tcPr>
                </a:tc>
                <a:tc>
                  <a:txBody>
                    <a:bodyPr/>
                    <a:lstStyle/>
                    <a:p>
                      <a:pPr algn="ctr"/>
                      <a:r>
                        <a:rPr sz="700">
                          <a:sym typeface="Calibri"/>
                        </a:rPr>
                        <a:t>Current Status</a:t>
                      </a:r>
                    </a:p>
                  </a:txBody>
                  <a:tcPr marL="0" marR="0" marT="0" marB="0" anchor="ctr" horzOverflow="overflow">
                    <a:solidFill>
                      <a:srgbClr val="D5D6EA"/>
                    </a:solidFill>
                  </a:tcPr>
                </a:tc>
                <a:tc>
                  <a:txBody>
                    <a:bodyPr/>
                    <a:lstStyle/>
                    <a:p>
                      <a:pPr algn="ctr"/>
                      <a:r>
                        <a:rPr sz="700">
                          <a:sym typeface="Calibri"/>
                        </a:rPr>
                        <a:t>Criteria Met</a:t>
                      </a:r>
                    </a:p>
                  </a:txBody>
                  <a:tcPr marL="0" marR="0" marT="0" marB="0" anchor="ctr" horzOverflow="overflow">
                    <a:solidFill>
                      <a:srgbClr val="D5D6EA"/>
                    </a:solidFill>
                  </a:tcPr>
                </a:tc>
                <a:tc>
                  <a:txBody>
                    <a:bodyPr/>
                    <a:lstStyle/>
                    <a:p>
                      <a:pPr algn="ctr"/>
                      <a:r>
                        <a:rPr sz="700">
                          <a:sym typeface="Calibri"/>
                        </a:rPr>
                        <a:t>Recommended</a:t>
                      </a:r>
                    </a:p>
                  </a:txBody>
                  <a:tcPr marL="0" marR="0" marT="0" marB="0" anchor="ctr" horzOverflow="overflow">
                    <a:solidFill>
                      <a:srgbClr val="D5D6EA"/>
                    </a:solidFill>
                  </a:tcPr>
                </a:tc>
                <a:tc>
                  <a:txBody>
                    <a:bodyPr/>
                    <a:lstStyle/>
                    <a:p>
                      <a:pPr algn="ctr"/>
                      <a:r>
                        <a:rPr sz="700">
                          <a:sym typeface="Calibri"/>
                        </a:rPr>
                        <a:t>Current Level</a:t>
                      </a:r>
                    </a:p>
                  </a:txBody>
                  <a:tcPr marL="0" marR="0" marT="0" marB="0" anchor="ctr" horzOverflow="overflow">
                    <a:solidFill>
                      <a:srgbClr val="D5D6EA"/>
                    </a:solidFill>
                  </a:tcPr>
                </a:tc>
                <a:tc>
                  <a:txBody>
                    <a:bodyPr/>
                    <a:lstStyle/>
                    <a:p>
                      <a:pPr algn="ctr"/>
                      <a:r>
                        <a:rPr sz="700">
                          <a:sym typeface="Calibri"/>
                        </a:rPr>
                        <a:t>Criteria Met</a:t>
                      </a:r>
                    </a:p>
                  </a:txBody>
                  <a:tcPr marL="0" marR="0" marT="0" marB="0" anchor="ctr" horzOverflow="overflow">
                    <a:solidFill>
                      <a:srgbClr val="D5D6EA"/>
                    </a:solidFill>
                  </a:tcPr>
                </a:tc>
                <a:tc>
                  <a:txBody>
                    <a:bodyPr/>
                    <a:lstStyle/>
                    <a:p>
                      <a:pPr algn="ctr"/>
                      <a:r>
                        <a:rPr sz="700">
                          <a:sym typeface="Calibri"/>
                        </a:rPr>
                        <a:t>Recommended</a:t>
                      </a:r>
                    </a:p>
                  </a:txBody>
                  <a:tcPr marL="0" marR="0" marT="0" marB="0" anchor="ctr" horzOverflow="overflow">
                    <a:solidFill>
                      <a:srgbClr val="D5D6EA"/>
                    </a:solidFill>
                  </a:tcPr>
                </a:tc>
                <a:tc>
                  <a:txBody>
                    <a:bodyPr/>
                    <a:lstStyle/>
                    <a:p>
                      <a:pPr algn="ctr"/>
                      <a:r>
                        <a:rPr sz="700">
                          <a:sym typeface="Calibri"/>
                        </a:rPr>
                        <a:t>PA Referral</a:t>
                      </a:r>
                    </a:p>
                  </a:txBody>
                  <a:tcPr marL="0" marR="0" marT="0" marB="0" anchor="ctr" horzOverflow="overflow">
                    <a:solidFill>
                      <a:srgbClr val="D5D6EA"/>
                    </a:solidFill>
                  </a:tcPr>
                </a:tc>
                <a:tc>
                  <a:txBody>
                    <a:bodyPr/>
                    <a:lstStyle/>
                    <a:p>
                      <a:pPr algn="ctr"/>
                      <a:r>
                        <a:rPr sz="700">
                          <a:sym typeface="Calibri"/>
                        </a:rPr>
                        <a:t>Reason </a:t>
                      </a:r>
                    </a:p>
                  </a:txBody>
                  <a:tcPr marL="0" marR="0" marT="0" marB="0" anchor="ctr" horzOverflow="overflow">
                    <a:solidFill>
                      <a:srgbClr val="D5D6EA"/>
                    </a:solidFill>
                  </a:tcPr>
                </a:tc>
                <a:tc>
                  <a:txBody>
                    <a:bodyPr/>
                    <a:lstStyle/>
                    <a:p>
                      <a:pPr algn="ctr"/>
                      <a:r>
                        <a:rPr sz="700">
                          <a:solidFill>
                            <a:srgbClr val="FF0000"/>
                          </a:solidFill>
                          <a:sym typeface="Calibri"/>
                        </a:rPr>
                        <a:t>Avoidable Days</a:t>
                      </a:r>
                    </a:p>
                  </a:txBody>
                  <a:tcPr marL="0" marR="0" marT="0" marB="0" anchor="ctr" horzOverflow="overflow">
                    <a:solidFill>
                      <a:srgbClr val="D5D6EA"/>
                    </a:solidFill>
                  </a:tcPr>
                </a:tc>
                <a:extLst>
                  <a:ext uri="{0D108BD9-81ED-4DB2-BD59-A6C34878D82A}">
                    <a16:rowId xmlns:a16="http://schemas.microsoft.com/office/drawing/2014/main" val="10001"/>
                  </a:ext>
                </a:extLst>
              </a:tr>
              <a:tr h="147424">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P2/222-A</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CAREMORE</a:t>
                      </a:r>
                    </a:p>
                  </a:txBody>
                  <a:tcPr marL="0" marR="0" marT="0" marB="0" anchor="ctr" horzOverflow="overflow">
                    <a:solidFill>
                      <a:srgbClr val="E8ECF4"/>
                    </a:solidFill>
                  </a:tcPr>
                </a:tc>
                <a:tc>
                  <a:txBody>
                    <a:bodyPr/>
                    <a:lstStyle/>
                    <a:p>
                      <a:pPr algn="ctr"/>
                      <a:r>
                        <a:rPr sz="400">
                          <a:sym typeface="Calibri"/>
                        </a:rPr>
                        <a:t>Fecal Incontinence, Rectal cancer, Rectal bleeding</a:t>
                      </a:r>
                    </a:p>
                  </a:txBody>
                  <a:tcPr marL="0" marR="0" marT="0" marB="0" anchor="ctr" horzOverflow="overflow">
                    <a:solidFill>
                      <a:srgbClr val="E8ECF4"/>
                    </a:solidFill>
                  </a:tcPr>
                </a:tc>
                <a:tc>
                  <a:txBody>
                    <a:bodyPr/>
                    <a:lstStyle/>
                    <a:p>
                      <a:pPr algn="ctr"/>
                      <a:r>
                        <a:rPr sz="400">
                          <a:sym typeface="Calibri"/>
                        </a:rPr>
                        <a:t>16</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PLACEMENT</a:t>
                      </a:r>
                    </a:p>
                  </a:txBody>
                  <a:tcPr marL="0" marR="0" marT="0" marB="0" anchor="ctr" horzOverflow="overflow">
                    <a:solidFill>
                      <a:srgbClr val="D5D6EA"/>
                    </a:solidFill>
                  </a:tcPr>
                </a:tc>
                <a:tc>
                  <a:txBody>
                    <a:bodyPr/>
                    <a:lstStyle/>
                    <a:p>
                      <a:pPr algn="ctr"/>
                      <a:r>
                        <a:rPr sz="400">
                          <a:solidFill>
                            <a:srgbClr val="FF0000"/>
                          </a:solidFill>
                          <a:sym typeface="Calibri"/>
                        </a:rPr>
                        <a:t>2</a:t>
                      </a:r>
                    </a:p>
                  </a:txBody>
                  <a:tcPr marL="0" marR="0" marT="0" marB="0" anchor="ctr" horzOverflow="overflow">
                    <a:solidFill>
                      <a:srgbClr val="D5D6EA"/>
                    </a:solidFill>
                  </a:tcPr>
                </a:tc>
                <a:extLst>
                  <a:ext uri="{0D108BD9-81ED-4DB2-BD59-A6C34878D82A}">
                    <a16:rowId xmlns:a16="http://schemas.microsoft.com/office/drawing/2014/main" val="10002"/>
                  </a:ext>
                </a:extLst>
              </a:tr>
              <a:tr h="146342">
                <a:tc>
                  <a:txBody>
                    <a:bodyPr/>
                    <a:lstStyle/>
                    <a:p>
                      <a:pPr algn="ctr"/>
                      <a:r>
                        <a:rPr sz="500">
                          <a:sym typeface="Calibri"/>
                        </a:rPr>
                        <a:t>Doe, Jane</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312-A</a:t>
                      </a:r>
                    </a:p>
                  </a:txBody>
                  <a:tcPr marL="0" marR="0" marT="0" marB="0" anchor="ctr" horzOverflow="overflow">
                    <a:solidFill>
                      <a:srgbClr val="E8ECF4"/>
                    </a:solidFill>
                  </a:tcPr>
                </a:tc>
                <a:tc>
                  <a:txBody>
                    <a:bodyPr/>
                    <a:lstStyle/>
                    <a:p>
                      <a:pPr algn="ctr"/>
                      <a:r>
                        <a:rPr sz="400">
                          <a:sym typeface="Calibri"/>
                        </a:rPr>
                        <a:t> </a:t>
                      </a:r>
                    </a:p>
                  </a:txBody>
                  <a:tcPr marL="0" marR="0" marT="0" marB="0" horzOverflow="overflow">
                    <a:solidFill>
                      <a:srgbClr val="E8ECF4"/>
                    </a:solidFill>
                  </a:tcPr>
                </a:tc>
                <a:tc>
                  <a:txBody>
                    <a:bodyPr/>
                    <a:lstStyle/>
                    <a:p>
                      <a:pPr algn="ctr"/>
                      <a:r>
                        <a:rPr sz="400">
                          <a:sym typeface="Calibri"/>
                        </a:rPr>
                        <a:t>ANGELES </a:t>
                      </a:r>
                    </a:p>
                  </a:txBody>
                  <a:tcPr marL="0" marR="0" marT="0" marB="0" anchor="ctr" horzOverflow="overflow">
                    <a:solidFill>
                      <a:srgbClr val="E8ECF4"/>
                    </a:solidFill>
                  </a:tcPr>
                </a:tc>
                <a:tc>
                  <a:txBody>
                    <a:bodyPr/>
                    <a:lstStyle/>
                    <a:p>
                      <a:pPr algn="ctr"/>
                      <a:r>
                        <a:rPr sz="400">
                          <a:sym typeface="Calibri"/>
                        </a:rPr>
                        <a:t>Septicemia &amp; Disseminated Infections</a:t>
                      </a:r>
                    </a:p>
                  </a:txBody>
                  <a:tcPr marL="0" marR="0" marT="0" marB="0" anchor="ctr" horzOverflow="overflow">
                    <a:solidFill>
                      <a:srgbClr val="E8ECF4"/>
                    </a:solidFill>
                  </a:tcPr>
                </a:tc>
                <a:tc>
                  <a:txBody>
                    <a:bodyPr/>
                    <a:lstStyle/>
                    <a:p>
                      <a:pPr algn="ctr"/>
                      <a:r>
                        <a:rPr sz="400">
                          <a:sym typeface="Calibri"/>
                        </a:rPr>
                        <a:t>8</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STEP-DOWN</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PROCEDURE</a:t>
                      </a:r>
                    </a:p>
                  </a:txBody>
                  <a:tcPr marL="0" marR="0" marT="0" marB="0" anchor="ctr" horzOverflow="overflow">
                    <a:solidFill>
                      <a:srgbClr val="D5D6EA"/>
                    </a:solidFill>
                  </a:tcPr>
                </a:tc>
                <a:tc>
                  <a:txBody>
                    <a:bodyPr/>
                    <a:lstStyle/>
                    <a:p>
                      <a:pPr algn="ctr"/>
                      <a:r>
                        <a:rPr sz="400">
                          <a:solidFill>
                            <a:srgbClr val="FF0000"/>
                          </a:solidFill>
                          <a:sym typeface="Calibri"/>
                        </a:rPr>
                        <a:t>1</a:t>
                      </a:r>
                    </a:p>
                  </a:txBody>
                  <a:tcPr marL="0" marR="0" marT="0" marB="0" anchor="ctr" horzOverflow="overflow">
                    <a:solidFill>
                      <a:srgbClr val="D5D6EA"/>
                    </a:solidFill>
                  </a:tcPr>
                </a:tc>
                <a:extLst>
                  <a:ext uri="{0D108BD9-81ED-4DB2-BD59-A6C34878D82A}">
                    <a16:rowId xmlns:a16="http://schemas.microsoft.com/office/drawing/2014/main" val="10003"/>
                  </a:ext>
                </a:extLst>
              </a:tr>
              <a:tr h="101600">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CCU/333-E</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MEDICARE</a:t>
                      </a:r>
                    </a:p>
                  </a:txBody>
                  <a:tcPr marL="0" marR="0" marT="0" marB="0" anchor="ctr" horzOverflow="overflow">
                    <a:solidFill>
                      <a:srgbClr val="E8ECF4"/>
                    </a:solidFill>
                  </a:tcPr>
                </a:tc>
                <a:tc>
                  <a:txBody>
                    <a:bodyPr/>
                    <a:lstStyle/>
                    <a:p>
                      <a:pPr algn="ctr"/>
                      <a:r>
                        <a:rPr sz="400">
                          <a:sym typeface="Calibri"/>
                        </a:rPr>
                        <a:t>GI Bleed, Anemia</a:t>
                      </a:r>
                    </a:p>
                  </a:txBody>
                  <a:tcPr marL="0" marR="0" marT="0" marB="0" anchor="ctr" horzOverflow="overflow">
                    <a:solidFill>
                      <a:srgbClr val="E8ECF4"/>
                    </a:solidFill>
                  </a:tcPr>
                </a:tc>
                <a:tc>
                  <a:txBody>
                    <a:bodyPr/>
                    <a:lstStyle/>
                    <a:p>
                      <a:pPr algn="ctr"/>
                      <a:r>
                        <a:rPr sz="400">
                          <a:sym typeface="Calibri"/>
                        </a:rPr>
                        <a:t>2</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ICU</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olidFill>
                            <a:srgbClr val="FF0000"/>
                          </a:solidFill>
                          <a:sym typeface="Calibri"/>
                        </a:rPr>
                        <a:t> </a:t>
                      </a:r>
                    </a:p>
                  </a:txBody>
                  <a:tcPr marL="0" marR="0" marT="0" marB="0" anchor="ctr" horzOverflow="overflow">
                    <a:solidFill>
                      <a:srgbClr val="D5D6EA"/>
                    </a:solidFill>
                  </a:tcPr>
                </a:tc>
                <a:extLst>
                  <a:ext uri="{0D108BD9-81ED-4DB2-BD59-A6C34878D82A}">
                    <a16:rowId xmlns:a16="http://schemas.microsoft.com/office/drawing/2014/main" val="10004"/>
                  </a:ext>
                </a:extLst>
              </a:tr>
              <a:tr h="146342">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5E/519-B</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MEDICARE</a:t>
                      </a:r>
                    </a:p>
                  </a:txBody>
                  <a:tcPr marL="0" marR="0" marT="0" marB="0" anchor="ctr" horzOverflow="overflow">
                    <a:solidFill>
                      <a:srgbClr val="E8ECF4"/>
                    </a:solidFill>
                  </a:tcPr>
                </a:tc>
                <a:tc>
                  <a:txBody>
                    <a:bodyPr/>
                    <a:lstStyle/>
                    <a:p>
                      <a:pPr algn="ctr"/>
                      <a:r>
                        <a:rPr sz="400">
                          <a:sym typeface="Calibri"/>
                        </a:rPr>
                        <a:t>cellulitis of left foot </a:t>
                      </a:r>
                    </a:p>
                  </a:txBody>
                  <a:tcPr marL="0" marR="0" marT="0" marB="0" anchor="ctr" horzOverflow="overflow">
                    <a:solidFill>
                      <a:srgbClr val="E8ECF4"/>
                    </a:solidFill>
                  </a:tcPr>
                </a:tc>
                <a:tc>
                  <a:txBody>
                    <a:bodyPr/>
                    <a:lstStyle/>
                    <a:p>
                      <a:pPr algn="ctr"/>
                      <a:r>
                        <a:rPr sz="400">
                          <a:sym typeface="Calibri"/>
                        </a:rPr>
                        <a:t>2</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OBSERVATION</a:t>
                      </a:r>
                    </a:p>
                  </a:txBody>
                  <a:tcPr marL="0" marR="0" marT="0" marB="0" anchor="ctr" horzOverflow="overflow">
                    <a:solidFill>
                      <a:srgbClr val="D5D6EA"/>
                    </a:solidFill>
                  </a:tcPr>
                </a:tc>
                <a:tc>
                  <a:txBody>
                    <a:bodyPr/>
                    <a:lstStyle/>
                    <a:p>
                      <a:pPr algn="ctr"/>
                      <a:r>
                        <a:rPr sz="400">
                          <a:sym typeface="Calibri"/>
                        </a:rPr>
                        <a:t>MED-SURGE</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olidFill>
                            <a:srgbClr val="FF0000"/>
                          </a:solidFill>
                          <a:sym typeface="Calibri"/>
                        </a:rPr>
                        <a:t> </a:t>
                      </a:r>
                    </a:p>
                  </a:txBody>
                  <a:tcPr marL="0" marR="0" marT="0" marB="0" anchor="ctr" horzOverflow="overflow">
                    <a:solidFill>
                      <a:srgbClr val="D5D6EA"/>
                    </a:solidFill>
                  </a:tcPr>
                </a:tc>
                <a:extLst>
                  <a:ext uri="{0D108BD9-81ED-4DB2-BD59-A6C34878D82A}">
                    <a16:rowId xmlns:a16="http://schemas.microsoft.com/office/drawing/2014/main" val="10005"/>
                  </a:ext>
                </a:extLst>
              </a:tr>
              <a:tr h="146342">
                <a:tc>
                  <a:txBody>
                    <a:bodyPr/>
                    <a:lstStyle/>
                    <a:p>
                      <a:pPr algn="ctr"/>
                      <a:r>
                        <a:rPr sz="500">
                          <a:sym typeface="Calibri"/>
                        </a:rPr>
                        <a:t>Doe, Jane</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5E/510-A</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MEDI-CAL</a:t>
                      </a:r>
                    </a:p>
                  </a:txBody>
                  <a:tcPr marL="0" marR="0" marT="0" marB="0" anchor="ctr" horzOverflow="overflow">
                    <a:solidFill>
                      <a:srgbClr val="E8ECF4"/>
                    </a:solidFill>
                  </a:tcPr>
                </a:tc>
                <a:tc>
                  <a:txBody>
                    <a:bodyPr/>
                    <a:lstStyle/>
                    <a:p>
                      <a:pPr algn="ctr"/>
                      <a:r>
                        <a:rPr sz="400">
                          <a:sym typeface="Calibri"/>
                        </a:rPr>
                        <a:t>Acute metabolic encephalopathy, DM</a:t>
                      </a:r>
                    </a:p>
                  </a:txBody>
                  <a:tcPr marL="0" marR="0" marT="0" marB="0" anchor="ctr" horzOverflow="overflow">
                    <a:solidFill>
                      <a:srgbClr val="E8ECF4"/>
                    </a:solidFill>
                  </a:tcPr>
                </a:tc>
                <a:tc>
                  <a:txBody>
                    <a:bodyPr/>
                    <a:lstStyle/>
                    <a:p>
                      <a:pPr algn="ctr"/>
                      <a:r>
                        <a:rPr sz="400">
                          <a:sym typeface="Calibri"/>
                        </a:rPr>
                        <a:t>46</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MED-SURGE</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olidFill>
                            <a:srgbClr val="FF0000"/>
                          </a:solidFill>
                          <a:sym typeface="Calibri"/>
                        </a:rPr>
                        <a:t> </a:t>
                      </a:r>
                    </a:p>
                  </a:txBody>
                  <a:tcPr marL="0" marR="0" marT="0" marB="0" anchor="ctr" horzOverflow="overflow">
                    <a:solidFill>
                      <a:srgbClr val="D5D6EA"/>
                    </a:solidFill>
                  </a:tcPr>
                </a:tc>
                <a:extLst>
                  <a:ext uri="{0D108BD9-81ED-4DB2-BD59-A6C34878D82A}">
                    <a16:rowId xmlns:a16="http://schemas.microsoft.com/office/drawing/2014/main" val="10006"/>
                  </a:ext>
                </a:extLst>
              </a:tr>
              <a:tr h="101600">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5W / 509-B</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AXMINSTER</a:t>
                      </a:r>
                    </a:p>
                  </a:txBody>
                  <a:tcPr marL="0" marR="0" marT="0" marB="0" anchor="ctr" horzOverflow="overflow">
                    <a:solidFill>
                      <a:srgbClr val="E8ECF4"/>
                    </a:solidFill>
                  </a:tcPr>
                </a:tc>
                <a:tc>
                  <a:txBody>
                    <a:bodyPr/>
                    <a:lstStyle/>
                    <a:p>
                      <a:pPr algn="ctr"/>
                      <a:r>
                        <a:rPr sz="400">
                          <a:sym typeface="Calibri"/>
                        </a:rPr>
                        <a:t> GI bleed, HTN, UTI,</a:t>
                      </a:r>
                    </a:p>
                  </a:txBody>
                  <a:tcPr marL="0" marR="0" marT="0" marB="0" anchor="ctr" horzOverflow="overflow">
                    <a:solidFill>
                      <a:srgbClr val="E8ECF4"/>
                    </a:solidFill>
                  </a:tcPr>
                </a:tc>
                <a:tc>
                  <a:txBody>
                    <a:bodyPr/>
                    <a:lstStyle/>
                    <a:p>
                      <a:pPr algn="ctr"/>
                      <a:r>
                        <a:rPr sz="400">
                          <a:sym typeface="Calibri"/>
                        </a:rPr>
                        <a:t>13</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PLACEMENT</a:t>
                      </a:r>
                    </a:p>
                  </a:txBody>
                  <a:tcPr marL="0" marR="0" marT="0" marB="0" anchor="ctr" horzOverflow="overflow">
                    <a:solidFill>
                      <a:srgbClr val="D5D6EA"/>
                    </a:solidFill>
                  </a:tcPr>
                </a:tc>
                <a:tc>
                  <a:txBody>
                    <a:bodyPr/>
                    <a:lstStyle/>
                    <a:p>
                      <a:pPr algn="ctr"/>
                      <a:r>
                        <a:rPr sz="400">
                          <a:solidFill>
                            <a:srgbClr val="FF0000"/>
                          </a:solidFill>
                          <a:sym typeface="Calibri"/>
                        </a:rPr>
                        <a:t>10</a:t>
                      </a:r>
                    </a:p>
                  </a:txBody>
                  <a:tcPr marL="0" marR="0" marT="0" marB="0" anchor="ctr" horzOverflow="overflow">
                    <a:solidFill>
                      <a:srgbClr val="D5D6EA"/>
                    </a:solidFill>
                  </a:tcPr>
                </a:tc>
                <a:extLst>
                  <a:ext uri="{0D108BD9-81ED-4DB2-BD59-A6C34878D82A}">
                    <a16:rowId xmlns:a16="http://schemas.microsoft.com/office/drawing/2014/main" val="10007"/>
                  </a:ext>
                </a:extLst>
              </a:tr>
              <a:tr h="146342">
                <a:tc>
                  <a:txBody>
                    <a:bodyPr/>
                    <a:lstStyle/>
                    <a:p>
                      <a:pPr algn="ctr"/>
                      <a:r>
                        <a:rPr sz="500">
                          <a:sym typeface="Calibri"/>
                        </a:rPr>
                        <a:t>Doe, Jane</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5W/503-B</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MEDI-CAL</a:t>
                      </a:r>
                    </a:p>
                  </a:txBody>
                  <a:tcPr marL="0" marR="0" marT="0" marB="0" anchor="ctr" horzOverflow="overflow">
                    <a:solidFill>
                      <a:srgbClr val="E8ECF4"/>
                    </a:solidFill>
                  </a:tcPr>
                </a:tc>
                <a:tc>
                  <a:txBody>
                    <a:bodyPr/>
                    <a:lstStyle/>
                    <a:p>
                      <a:pPr algn="ctr"/>
                      <a:r>
                        <a:rPr sz="400">
                          <a:sym typeface="Calibri"/>
                        </a:rPr>
                        <a:t> Hyperglycemia, Nausea, vomiting </a:t>
                      </a:r>
                    </a:p>
                  </a:txBody>
                  <a:tcPr marL="0" marR="0" marT="0" marB="0" anchor="ctr" horzOverflow="overflow">
                    <a:solidFill>
                      <a:srgbClr val="E8ECF4"/>
                    </a:solidFill>
                  </a:tcPr>
                </a:tc>
                <a:tc>
                  <a:txBody>
                    <a:bodyPr/>
                    <a:lstStyle/>
                    <a:p>
                      <a:pPr algn="ctr"/>
                      <a:r>
                        <a:rPr sz="400">
                          <a:sym typeface="Calibri"/>
                        </a:rPr>
                        <a:t>1</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OBSERVATION</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PROCEDURE</a:t>
                      </a:r>
                    </a:p>
                  </a:txBody>
                  <a:tcPr marL="0" marR="0" marT="0" marB="0" anchor="ctr" horzOverflow="overflow">
                    <a:solidFill>
                      <a:srgbClr val="D5D6EA"/>
                    </a:solidFill>
                  </a:tcPr>
                </a:tc>
                <a:tc>
                  <a:txBody>
                    <a:bodyPr/>
                    <a:lstStyle/>
                    <a:p>
                      <a:pPr algn="ctr"/>
                      <a:r>
                        <a:rPr sz="400">
                          <a:solidFill>
                            <a:srgbClr val="FF0000"/>
                          </a:solidFill>
                          <a:sym typeface="Calibri"/>
                        </a:rPr>
                        <a:t>1</a:t>
                      </a:r>
                    </a:p>
                  </a:txBody>
                  <a:tcPr marL="0" marR="0" marT="0" marB="0" anchor="ctr" horzOverflow="overflow">
                    <a:solidFill>
                      <a:srgbClr val="D5D6EA"/>
                    </a:solidFill>
                  </a:tcPr>
                </a:tc>
                <a:extLst>
                  <a:ext uri="{0D108BD9-81ED-4DB2-BD59-A6C34878D82A}">
                    <a16:rowId xmlns:a16="http://schemas.microsoft.com/office/drawing/2014/main" val="10008"/>
                  </a:ext>
                </a:extLst>
              </a:tr>
              <a:tr h="146342">
                <a:tc>
                  <a:txBody>
                    <a:bodyPr/>
                    <a:lstStyle/>
                    <a:p>
                      <a:pPr algn="ctr"/>
                      <a:r>
                        <a:rPr sz="500">
                          <a:sym typeface="Calibri"/>
                        </a:rPr>
                        <a:t>Doe, Jane</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540-B</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BELLA VISTA</a:t>
                      </a:r>
                    </a:p>
                  </a:txBody>
                  <a:tcPr marL="0" marR="0" marT="0" marB="0" anchor="ctr" horzOverflow="overflow">
                    <a:solidFill>
                      <a:srgbClr val="E8ECF4"/>
                    </a:solidFill>
                  </a:tcPr>
                </a:tc>
                <a:tc>
                  <a:txBody>
                    <a:bodyPr/>
                    <a:lstStyle/>
                    <a:p>
                      <a:pPr algn="ctr"/>
                      <a:r>
                        <a:rPr sz="400">
                          <a:sym typeface="Calibri"/>
                        </a:rPr>
                        <a:t>Abdominal pain, Diarrhea, CBD dilation</a:t>
                      </a:r>
                    </a:p>
                  </a:txBody>
                  <a:tcPr marL="0" marR="0" marT="0" marB="0" anchor="ctr" horzOverflow="overflow">
                    <a:solidFill>
                      <a:srgbClr val="E8ECF4"/>
                    </a:solidFill>
                  </a:tcPr>
                </a:tc>
                <a:tc>
                  <a:txBody>
                    <a:bodyPr/>
                    <a:lstStyle/>
                    <a:p>
                      <a:pPr algn="ctr"/>
                      <a:r>
                        <a:rPr sz="400">
                          <a:sym typeface="Calibri"/>
                        </a:rPr>
                        <a:t>6</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MED-SURGE</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PLACEMENT</a:t>
                      </a:r>
                    </a:p>
                  </a:txBody>
                  <a:tcPr marL="0" marR="0" marT="0" marB="0" anchor="ctr" horzOverflow="overflow">
                    <a:solidFill>
                      <a:srgbClr val="D5D6EA"/>
                    </a:solidFill>
                  </a:tcPr>
                </a:tc>
                <a:tc>
                  <a:txBody>
                    <a:bodyPr/>
                    <a:lstStyle/>
                    <a:p>
                      <a:pPr algn="ctr"/>
                      <a:r>
                        <a:rPr sz="400">
                          <a:solidFill>
                            <a:srgbClr val="FF0000"/>
                          </a:solidFill>
                          <a:sym typeface="Calibri"/>
                        </a:rPr>
                        <a:t>2</a:t>
                      </a:r>
                    </a:p>
                  </a:txBody>
                  <a:tcPr marL="0" marR="0" marT="0" marB="0" anchor="ctr" horzOverflow="overflow">
                    <a:solidFill>
                      <a:srgbClr val="D5D6EA"/>
                    </a:solidFill>
                  </a:tcPr>
                </a:tc>
                <a:extLst>
                  <a:ext uri="{0D108BD9-81ED-4DB2-BD59-A6C34878D82A}">
                    <a16:rowId xmlns:a16="http://schemas.microsoft.com/office/drawing/2014/main" val="10009"/>
                  </a:ext>
                </a:extLst>
              </a:tr>
              <a:tr h="101600">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P2/221-B </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PROMISE HEALTH</a:t>
                      </a:r>
                    </a:p>
                  </a:txBody>
                  <a:tcPr marL="0" marR="0" marT="0" marB="0" anchor="ctr" horzOverflow="overflow">
                    <a:solidFill>
                      <a:srgbClr val="E8ECF4"/>
                    </a:solidFill>
                  </a:tcPr>
                </a:tc>
                <a:tc>
                  <a:txBody>
                    <a:bodyPr/>
                    <a:lstStyle/>
                    <a:p>
                      <a:pPr algn="ctr"/>
                      <a:r>
                        <a:rPr sz="400">
                          <a:sym typeface="Calibri"/>
                        </a:rPr>
                        <a:t>Upper GIB , Gastritis </a:t>
                      </a:r>
                    </a:p>
                  </a:txBody>
                  <a:tcPr marL="0" marR="0" marT="0" marB="0" anchor="ctr" horzOverflow="overflow">
                    <a:solidFill>
                      <a:srgbClr val="E8ECF4"/>
                    </a:solidFill>
                  </a:tcPr>
                </a:tc>
                <a:tc>
                  <a:txBody>
                    <a:bodyPr/>
                    <a:lstStyle/>
                    <a:p>
                      <a:pPr algn="ctr"/>
                      <a:r>
                        <a:rPr sz="400">
                          <a:sym typeface="Calibri"/>
                        </a:rPr>
                        <a:t>3</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olidFill>
                            <a:srgbClr val="FF0000"/>
                          </a:solidFill>
                          <a:sym typeface="Calibri"/>
                        </a:rPr>
                        <a:t> </a:t>
                      </a:r>
                    </a:p>
                  </a:txBody>
                  <a:tcPr marL="0" marR="0" marT="0" marB="0" anchor="ctr" horzOverflow="overflow">
                    <a:solidFill>
                      <a:srgbClr val="D5D6EA"/>
                    </a:solidFill>
                  </a:tcPr>
                </a:tc>
                <a:extLst>
                  <a:ext uri="{0D108BD9-81ED-4DB2-BD59-A6C34878D82A}">
                    <a16:rowId xmlns:a16="http://schemas.microsoft.com/office/drawing/2014/main" val="10010"/>
                  </a:ext>
                </a:extLst>
              </a:tr>
              <a:tr h="146342">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215-A</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REGAL</a:t>
                      </a:r>
                    </a:p>
                  </a:txBody>
                  <a:tcPr marL="0" marR="0" marT="0" marB="0" anchor="ctr" horzOverflow="overflow">
                    <a:solidFill>
                      <a:srgbClr val="E8ECF4"/>
                    </a:solidFill>
                  </a:tcPr>
                </a:tc>
                <a:tc>
                  <a:txBody>
                    <a:bodyPr/>
                    <a:lstStyle/>
                    <a:p>
                      <a:pPr algn="ctr"/>
                      <a:r>
                        <a:rPr sz="400">
                          <a:sym typeface="Calibri"/>
                        </a:rPr>
                        <a:t>Nonspecific Cerebrovascular Disorders</a:t>
                      </a:r>
                    </a:p>
                  </a:txBody>
                  <a:tcPr marL="0" marR="0" marT="0" marB="0" anchor="ctr" horzOverflow="overflow">
                    <a:solidFill>
                      <a:srgbClr val="E8ECF4"/>
                    </a:solidFill>
                  </a:tcPr>
                </a:tc>
                <a:tc>
                  <a:txBody>
                    <a:bodyPr/>
                    <a:lstStyle/>
                    <a:p>
                      <a:pPr algn="ctr"/>
                      <a:r>
                        <a:rPr sz="400">
                          <a:sym typeface="Calibri"/>
                        </a:rPr>
                        <a:t>14</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PLACEMENT</a:t>
                      </a:r>
                    </a:p>
                  </a:txBody>
                  <a:tcPr marL="0" marR="0" marT="0" marB="0" anchor="ctr" horzOverflow="overflow">
                    <a:solidFill>
                      <a:srgbClr val="D5D6EA"/>
                    </a:solidFill>
                  </a:tcPr>
                </a:tc>
                <a:tc>
                  <a:txBody>
                    <a:bodyPr/>
                    <a:lstStyle/>
                    <a:p>
                      <a:pPr algn="ctr"/>
                      <a:r>
                        <a:rPr sz="400">
                          <a:solidFill>
                            <a:srgbClr val="FF0000"/>
                          </a:solidFill>
                          <a:sym typeface="Calibri"/>
                        </a:rPr>
                        <a:t> 3</a:t>
                      </a:r>
                    </a:p>
                  </a:txBody>
                  <a:tcPr marL="0" marR="0" marT="0" marB="0" anchor="ctr" horzOverflow="overflow">
                    <a:solidFill>
                      <a:srgbClr val="D5D6EA"/>
                    </a:solidFill>
                  </a:tcPr>
                </a:tc>
                <a:extLst>
                  <a:ext uri="{0D108BD9-81ED-4DB2-BD59-A6C34878D82A}">
                    <a16:rowId xmlns:a16="http://schemas.microsoft.com/office/drawing/2014/main" val="10011"/>
                  </a:ext>
                </a:extLst>
              </a:tr>
              <a:tr h="101600">
                <a:tc>
                  <a:txBody>
                    <a:bodyPr/>
                    <a:lstStyle/>
                    <a:p>
                      <a:pPr algn="ctr"/>
                      <a:r>
                        <a:rPr sz="500">
                          <a:sym typeface="Calibri"/>
                        </a:rPr>
                        <a:t>Doe, Jane</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222-B</a:t>
                      </a:r>
                    </a:p>
                  </a:txBody>
                  <a:tcPr marL="0" marR="0" marT="0" marB="0" anchor="ctr" horzOverflow="overflow">
                    <a:solidFill>
                      <a:srgbClr val="E8ECF4"/>
                    </a:solidFill>
                  </a:tcPr>
                </a:tc>
                <a:tc>
                  <a:txBody>
                    <a:bodyPr/>
                    <a:lstStyle/>
                    <a:p>
                      <a:pPr algn="ctr"/>
                      <a:r>
                        <a:rPr sz="400">
                          <a:sym typeface="Calibri"/>
                        </a:rPr>
                        <a:t> </a:t>
                      </a:r>
                    </a:p>
                  </a:txBody>
                  <a:tcPr marL="0" marR="0" marT="0" marB="0" horzOverflow="overflow">
                    <a:solidFill>
                      <a:srgbClr val="E8ECF4"/>
                    </a:solidFill>
                  </a:tcPr>
                </a:tc>
                <a:tc>
                  <a:txBody>
                    <a:bodyPr/>
                    <a:lstStyle/>
                    <a:p>
                      <a:pPr algn="ctr"/>
                      <a:r>
                        <a:rPr sz="400">
                          <a:sym typeface="Calibri"/>
                        </a:rPr>
                        <a:t>ANGELES </a:t>
                      </a:r>
                    </a:p>
                  </a:txBody>
                  <a:tcPr marL="0" marR="0" marT="0" marB="0" anchor="ctr" horzOverflow="overflow">
                    <a:solidFill>
                      <a:srgbClr val="E8ECF4"/>
                    </a:solidFill>
                  </a:tcPr>
                </a:tc>
                <a:tc>
                  <a:txBody>
                    <a:bodyPr/>
                    <a:lstStyle/>
                    <a:p>
                      <a:pPr algn="ctr"/>
                      <a:r>
                        <a:rPr sz="400">
                          <a:sym typeface="Calibri"/>
                        </a:rPr>
                        <a:t>Alchohol Abuse &amp; Dependence</a:t>
                      </a:r>
                    </a:p>
                  </a:txBody>
                  <a:tcPr marL="0" marR="0" marT="0" marB="0" anchor="ctr" horzOverflow="overflow">
                    <a:solidFill>
                      <a:srgbClr val="E8ECF4"/>
                    </a:solidFill>
                  </a:tcPr>
                </a:tc>
                <a:tc>
                  <a:txBody>
                    <a:bodyPr/>
                    <a:lstStyle/>
                    <a:p>
                      <a:pPr algn="ctr"/>
                      <a:r>
                        <a:rPr sz="400">
                          <a:sym typeface="Calibri"/>
                        </a:rPr>
                        <a:t>4</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PLACEMENT</a:t>
                      </a:r>
                    </a:p>
                  </a:txBody>
                  <a:tcPr marL="0" marR="0" marT="0" marB="0" anchor="ctr" horzOverflow="overflow">
                    <a:solidFill>
                      <a:srgbClr val="D5D6EA"/>
                    </a:solidFill>
                  </a:tcPr>
                </a:tc>
                <a:tc>
                  <a:txBody>
                    <a:bodyPr/>
                    <a:lstStyle/>
                    <a:p>
                      <a:pPr algn="ctr"/>
                      <a:r>
                        <a:rPr sz="400">
                          <a:solidFill>
                            <a:srgbClr val="FF0000"/>
                          </a:solidFill>
                          <a:sym typeface="Calibri"/>
                        </a:rPr>
                        <a:t>2</a:t>
                      </a:r>
                    </a:p>
                  </a:txBody>
                  <a:tcPr marL="0" marR="0" marT="0" marB="0" anchor="ctr" horzOverflow="overflow">
                    <a:solidFill>
                      <a:srgbClr val="D5D6EA"/>
                    </a:solidFill>
                  </a:tcPr>
                </a:tc>
                <a:extLst>
                  <a:ext uri="{0D108BD9-81ED-4DB2-BD59-A6C34878D82A}">
                    <a16:rowId xmlns:a16="http://schemas.microsoft.com/office/drawing/2014/main" val="10012"/>
                  </a:ext>
                </a:extLst>
              </a:tr>
              <a:tr h="142973">
                <a:tc>
                  <a:txBody>
                    <a:bodyPr/>
                    <a:lstStyle/>
                    <a:p>
                      <a:pPr algn="ctr"/>
                      <a:r>
                        <a:rPr sz="500">
                          <a:sym typeface="Calibri"/>
                        </a:rPr>
                        <a:t>Doe, Jane</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ICU / 332-C</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L.A. CARE/MEDI-CAL</a:t>
                      </a:r>
                    </a:p>
                  </a:txBody>
                  <a:tcPr marL="0" marR="0" marT="0" marB="0" anchor="ctr" horzOverflow="overflow">
                    <a:solidFill>
                      <a:srgbClr val="E8ECF4"/>
                    </a:solidFill>
                  </a:tcPr>
                </a:tc>
                <a:tc>
                  <a:txBody>
                    <a:bodyPr/>
                    <a:lstStyle/>
                    <a:p>
                      <a:pPr algn="ctr"/>
                      <a:r>
                        <a:rPr sz="400">
                          <a:sym typeface="Calibri"/>
                        </a:rPr>
                        <a:t>PNA, AKI</a:t>
                      </a:r>
                    </a:p>
                  </a:txBody>
                  <a:tcPr marL="0" marR="0" marT="0" marB="0" anchor="ctr" horzOverflow="overflow">
                    <a:solidFill>
                      <a:srgbClr val="E8ECF4"/>
                    </a:solidFill>
                  </a:tcPr>
                </a:tc>
                <a:tc>
                  <a:txBody>
                    <a:bodyPr/>
                    <a:lstStyle/>
                    <a:p>
                      <a:pPr algn="ctr"/>
                      <a:r>
                        <a:rPr sz="400">
                          <a:sym typeface="Calibri"/>
                        </a:rPr>
                        <a:t>48</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ICU</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olidFill>
                            <a:srgbClr val="FF0000"/>
                          </a:solidFill>
                          <a:sym typeface="Calibri"/>
                        </a:rPr>
                        <a:t> </a:t>
                      </a:r>
                    </a:p>
                  </a:txBody>
                  <a:tcPr marL="0" marR="0" marT="0" marB="0" anchor="ctr" horzOverflow="overflow">
                    <a:solidFill>
                      <a:srgbClr val="D5D6EA"/>
                    </a:solidFill>
                  </a:tcPr>
                </a:tc>
                <a:extLst>
                  <a:ext uri="{0D108BD9-81ED-4DB2-BD59-A6C34878D82A}">
                    <a16:rowId xmlns:a16="http://schemas.microsoft.com/office/drawing/2014/main" val="10013"/>
                  </a:ext>
                </a:extLst>
              </a:tr>
              <a:tr h="147424">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CCU/333-C</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MEDICARE</a:t>
                      </a:r>
                    </a:p>
                  </a:txBody>
                  <a:tcPr marL="0" marR="0" marT="0" marB="0" anchor="ctr" horzOverflow="overflow">
                    <a:solidFill>
                      <a:srgbClr val="E8ECF4"/>
                    </a:solidFill>
                  </a:tcPr>
                </a:tc>
                <a:tc>
                  <a:txBody>
                    <a:bodyPr/>
                    <a:lstStyle/>
                    <a:p>
                      <a:pPr algn="ctr"/>
                      <a:r>
                        <a:rPr sz="400">
                          <a:sym typeface="Calibri"/>
                        </a:rPr>
                        <a:t> Pneumonia CAP vs Aspiration, Dysphagia, Colitis</a:t>
                      </a:r>
                    </a:p>
                  </a:txBody>
                  <a:tcPr marL="0" marR="0" marT="0" marB="0" anchor="ctr" horzOverflow="overflow">
                    <a:solidFill>
                      <a:srgbClr val="E8ECF4"/>
                    </a:solidFill>
                  </a:tcPr>
                </a:tc>
                <a:tc>
                  <a:txBody>
                    <a:bodyPr/>
                    <a:lstStyle/>
                    <a:p>
                      <a:pPr algn="ctr"/>
                      <a:r>
                        <a:rPr sz="400">
                          <a:sym typeface="Calibri"/>
                        </a:rPr>
                        <a:t>4</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ICU</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IMAGING</a:t>
                      </a:r>
                    </a:p>
                  </a:txBody>
                  <a:tcPr marL="0" marR="0" marT="0" marB="0" anchor="ctr" horzOverflow="overflow">
                    <a:solidFill>
                      <a:srgbClr val="D5D6EA"/>
                    </a:solidFill>
                  </a:tcPr>
                </a:tc>
                <a:tc>
                  <a:txBody>
                    <a:bodyPr/>
                    <a:lstStyle/>
                    <a:p>
                      <a:pPr algn="ctr"/>
                      <a:r>
                        <a:rPr sz="400">
                          <a:solidFill>
                            <a:srgbClr val="FF0000"/>
                          </a:solidFill>
                          <a:sym typeface="Calibri"/>
                        </a:rPr>
                        <a:t>1</a:t>
                      </a:r>
                    </a:p>
                  </a:txBody>
                  <a:tcPr marL="0" marR="0" marT="0" marB="0" anchor="ctr" horzOverflow="overflow">
                    <a:solidFill>
                      <a:srgbClr val="D5D6EA"/>
                    </a:solidFill>
                  </a:tcPr>
                </a:tc>
                <a:extLst>
                  <a:ext uri="{0D108BD9-81ED-4DB2-BD59-A6C34878D82A}">
                    <a16:rowId xmlns:a16="http://schemas.microsoft.com/office/drawing/2014/main" val="10014"/>
                  </a:ext>
                </a:extLst>
              </a:tr>
              <a:tr h="146342">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311-A</a:t>
                      </a:r>
                    </a:p>
                  </a:txBody>
                  <a:tcPr marL="0" marR="0" marT="0" marB="0" anchor="ctr" horzOverflow="overflow">
                    <a:solidFill>
                      <a:srgbClr val="E8ECF4"/>
                    </a:solidFill>
                  </a:tcPr>
                </a:tc>
                <a:tc>
                  <a:txBody>
                    <a:bodyPr/>
                    <a:lstStyle/>
                    <a:p>
                      <a:pPr algn="ctr"/>
                      <a:r>
                        <a:rPr sz="400">
                          <a:sym typeface="Calibri"/>
                        </a:rPr>
                        <a:t> </a:t>
                      </a:r>
                    </a:p>
                  </a:txBody>
                  <a:tcPr marL="0" marR="0" marT="0" marB="0" horzOverflow="overflow">
                    <a:solidFill>
                      <a:srgbClr val="E8ECF4"/>
                    </a:solidFill>
                  </a:tcPr>
                </a:tc>
                <a:tc>
                  <a:txBody>
                    <a:bodyPr/>
                    <a:lstStyle/>
                    <a:p>
                      <a:pPr algn="ctr"/>
                      <a:r>
                        <a:rPr sz="400">
                          <a:sym typeface="Calibri"/>
                        </a:rPr>
                        <a:t>ANGELES </a:t>
                      </a:r>
                    </a:p>
                  </a:txBody>
                  <a:tcPr marL="0" marR="0" marT="0" marB="0" anchor="ctr" horzOverflow="overflow">
                    <a:solidFill>
                      <a:srgbClr val="E8ECF4"/>
                    </a:solidFill>
                  </a:tcPr>
                </a:tc>
                <a:tc>
                  <a:txBody>
                    <a:bodyPr/>
                    <a:lstStyle/>
                    <a:p>
                      <a:pPr algn="ctr"/>
                      <a:r>
                        <a:rPr sz="400">
                          <a:sym typeface="Calibri"/>
                        </a:rPr>
                        <a:t>Other Kidney Urinary Tract &amp; Related Pcx</a:t>
                      </a:r>
                    </a:p>
                  </a:txBody>
                  <a:tcPr marL="0" marR="0" marT="0" marB="0" anchor="ctr" horzOverflow="overflow">
                    <a:solidFill>
                      <a:srgbClr val="E8ECF4"/>
                    </a:solidFill>
                  </a:tcPr>
                </a:tc>
                <a:tc>
                  <a:txBody>
                    <a:bodyPr/>
                    <a:lstStyle/>
                    <a:p>
                      <a:pPr algn="ctr"/>
                      <a:r>
                        <a:rPr sz="400">
                          <a:sym typeface="Calibri"/>
                        </a:rPr>
                        <a:t>8</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STEP-DOWN</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PLACEMENT</a:t>
                      </a:r>
                    </a:p>
                  </a:txBody>
                  <a:tcPr marL="0" marR="0" marT="0" marB="0" anchor="ctr" horzOverflow="overflow">
                    <a:solidFill>
                      <a:srgbClr val="D5D6EA"/>
                    </a:solidFill>
                  </a:tcPr>
                </a:tc>
                <a:tc>
                  <a:txBody>
                    <a:bodyPr/>
                    <a:lstStyle/>
                    <a:p>
                      <a:pPr algn="ctr"/>
                      <a:r>
                        <a:rPr sz="400">
                          <a:solidFill>
                            <a:srgbClr val="FF0000"/>
                          </a:solidFill>
                          <a:sym typeface="Calibri"/>
                        </a:rPr>
                        <a:t>4</a:t>
                      </a:r>
                    </a:p>
                  </a:txBody>
                  <a:tcPr marL="0" marR="0" marT="0" marB="0" anchor="ctr" horzOverflow="overflow">
                    <a:solidFill>
                      <a:srgbClr val="D5D6EA"/>
                    </a:solidFill>
                  </a:tcPr>
                </a:tc>
                <a:extLst>
                  <a:ext uri="{0D108BD9-81ED-4DB2-BD59-A6C34878D82A}">
                    <a16:rowId xmlns:a16="http://schemas.microsoft.com/office/drawing/2014/main" val="10015"/>
                  </a:ext>
                </a:extLst>
              </a:tr>
              <a:tr h="146342">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5E/542-A</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L.A. CARE</a:t>
                      </a:r>
                    </a:p>
                  </a:txBody>
                  <a:tcPr marL="0" marR="0" marT="0" marB="0" anchor="ctr" horzOverflow="overflow">
                    <a:solidFill>
                      <a:srgbClr val="E8ECF4"/>
                    </a:solidFill>
                  </a:tcPr>
                </a:tc>
                <a:tc>
                  <a:txBody>
                    <a:bodyPr/>
                    <a:lstStyle/>
                    <a:p>
                      <a:pPr algn="ctr"/>
                      <a:r>
                        <a:rPr sz="400">
                          <a:sym typeface="Calibri"/>
                        </a:rPr>
                        <a:t>Large inguinal hernia</a:t>
                      </a:r>
                    </a:p>
                  </a:txBody>
                  <a:tcPr marL="0" marR="0" marT="0" marB="0" anchor="ctr" horzOverflow="overflow">
                    <a:solidFill>
                      <a:srgbClr val="E8ECF4"/>
                    </a:solidFill>
                  </a:tcPr>
                </a:tc>
                <a:tc>
                  <a:txBody>
                    <a:bodyPr/>
                    <a:lstStyle/>
                    <a:p>
                      <a:pPr algn="ctr"/>
                      <a:r>
                        <a:rPr sz="400">
                          <a:sym typeface="Calibri"/>
                        </a:rPr>
                        <a:t>2</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OBSERVATION</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PROCEDURE</a:t>
                      </a:r>
                    </a:p>
                  </a:txBody>
                  <a:tcPr marL="0" marR="0" marT="0" marB="0" anchor="ctr" horzOverflow="overflow">
                    <a:solidFill>
                      <a:srgbClr val="D5D6EA"/>
                    </a:solidFill>
                  </a:tcPr>
                </a:tc>
                <a:tc>
                  <a:txBody>
                    <a:bodyPr/>
                    <a:lstStyle/>
                    <a:p>
                      <a:pPr algn="ctr"/>
                      <a:r>
                        <a:rPr sz="400">
                          <a:solidFill>
                            <a:srgbClr val="FF0000"/>
                          </a:solidFill>
                          <a:sym typeface="Calibri"/>
                        </a:rPr>
                        <a:t>1</a:t>
                      </a:r>
                    </a:p>
                  </a:txBody>
                  <a:tcPr marL="0" marR="0" marT="0" marB="0" anchor="ctr" horzOverflow="overflow">
                    <a:solidFill>
                      <a:srgbClr val="D5D6EA"/>
                    </a:solidFill>
                  </a:tcPr>
                </a:tc>
                <a:extLst>
                  <a:ext uri="{0D108BD9-81ED-4DB2-BD59-A6C34878D82A}">
                    <a16:rowId xmlns:a16="http://schemas.microsoft.com/office/drawing/2014/main" val="10016"/>
                  </a:ext>
                </a:extLst>
              </a:tr>
              <a:tr h="147424">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P2/231-A</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BLUE CROSS</a:t>
                      </a:r>
                    </a:p>
                  </a:txBody>
                  <a:tcPr marL="0" marR="0" marT="0" marB="0" anchor="ctr" horzOverflow="overflow">
                    <a:solidFill>
                      <a:srgbClr val="E8ECF4"/>
                    </a:solidFill>
                  </a:tcPr>
                </a:tc>
                <a:tc>
                  <a:txBody>
                    <a:bodyPr/>
                    <a:lstStyle/>
                    <a:p>
                      <a:pPr algn="ctr"/>
                      <a:r>
                        <a:rPr sz="400">
                          <a:sym typeface="Calibri"/>
                        </a:rPr>
                        <a:t>Stage II pressure injury on BL buttocks, Dementia</a:t>
                      </a:r>
                    </a:p>
                  </a:txBody>
                  <a:tcPr marL="0" marR="0" marT="0" marB="0" anchor="ctr" horzOverflow="overflow">
                    <a:solidFill>
                      <a:srgbClr val="E8ECF4"/>
                    </a:solidFill>
                  </a:tcPr>
                </a:tc>
                <a:tc>
                  <a:txBody>
                    <a:bodyPr/>
                    <a:lstStyle/>
                    <a:p>
                      <a:pPr algn="ctr"/>
                      <a:r>
                        <a:rPr sz="400">
                          <a:sym typeface="Calibri"/>
                        </a:rPr>
                        <a:t>4</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olidFill>
                            <a:srgbClr val="FF0000"/>
                          </a:solidFill>
                          <a:sym typeface="Calibri"/>
                        </a:rPr>
                        <a:t> </a:t>
                      </a:r>
                    </a:p>
                  </a:txBody>
                  <a:tcPr marL="0" marR="0" marT="0" marB="0" anchor="ctr" horzOverflow="overflow">
                    <a:solidFill>
                      <a:srgbClr val="D5D6EA"/>
                    </a:solidFill>
                  </a:tcPr>
                </a:tc>
                <a:extLst>
                  <a:ext uri="{0D108BD9-81ED-4DB2-BD59-A6C34878D82A}">
                    <a16:rowId xmlns:a16="http://schemas.microsoft.com/office/drawing/2014/main" val="10017"/>
                  </a:ext>
                </a:extLst>
              </a:tr>
              <a:tr h="146342">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P2/208-A</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AETNA</a:t>
                      </a:r>
                    </a:p>
                  </a:txBody>
                  <a:tcPr marL="0" marR="0" marT="0" marB="0" anchor="ctr" horzOverflow="overflow">
                    <a:solidFill>
                      <a:srgbClr val="E8ECF4"/>
                    </a:solidFill>
                  </a:tcPr>
                </a:tc>
                <a:tc>
                  <a:txBody>
                    <a:bodyPr/>
                    <a:lstStyle/>
                    <a:p>
                      <a:pPr algn="ctr"/>
                      <a:r>
                        <a:rPr sz="400">
                          <a:sym typeface="Calibri"/>
                        </a:rPr>
                        <a:t>Fever, UTI , Headache, Hypokalemia</a:t>
                      </a:r>
                    </a:p>
                  </a:txBody>
                  <a:tcPr marL="0" marR="0" marT="0" marB="0" anchor="ctr" horzOverflow="overflow">
                    <a:solidFill>
                      <a:srgbClr val="E8ECF4"/>
                    </a:solidFill>
                  </a:tcPr>
                </a:tc>
                <a:tc>
                  <a:txBody>
                    <a:bodyPr/>
                    <a:lstStyle/>
                    <a:p>
                      <a:pPr algn="ctr"/>
                      <a:r>
                        <a:rPr sz="400">
                          <a:sym typeface="Calibri"/>
                        </a:rPr>
                        <a:t>4</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IMAGING</a:t>
                      </a:r>
                    </a:p>
                  </a:txBody>
                  <a:tcPr marL="0" marR="0" marT="0" marB="0" anchor="ctr" horzOverflow="overflow">
                    <a:solidFill>
                      <a:srgbClr val="D5D6EA"/>
                    </a:solidFill>
                  </a:tcPr>
                </a:tc>
                <a:tc>
                  <a:txBody>
                    <a:bodyPr/>
                    <a:lstStyle/>
                    <a:p>
                      <a:pPr algn="ctr"/>
                      <a:r>
                        <a:rPr sz="400">
                          <a:solidFill>
                            <a:srgbClr val="FF0000"/>
                          </a:solidFill>
                          <a:sym typeface="Calibri"/>
                        </a:rPr>
                        <a:t>1</a:t>
                      </a:r>
                    </a:p>
                  </a:txBody>
                  <a:tcPr marL="0" marR="0" marT="0" marB="0" anchor="ctr" horzOverflow="overflow">
                    <a:solidFill>
                      <a:srgbClr val="D5D6EA"/>
                    </a:solidFill>
                  </a:tcPr>
                </a:tc>
                <a:extLst>
                  <a:ext uri="{0D108BD9-81ED-4DB2-BD59-A6C34878D82A}">
                    <a16:rowId xmlns:a16="http://schemas.microsoft.com/office/drawing/2014/main" val="10018"/>
                  </a:ext>
                </a:extLst>
              </a:tr>
              <a:tr h="147424">
                <a:tc>
                  <a:txBody>
                    <a:bodyPr/>
                    <a:lstStyle/>
                    <a:p>
                      <a:pPr algn="ctr"/>
                      <a:r>
                        <a:rPr sz="500">
                          <a:sym typeface="Calibri"/>
                        </a:rPr>
                        <a:t>Doe, Jane</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5E/541-A</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OPTUM</a:t>
                      </a:r>
                    </a:p>
                  </a:txBody>
                  <a:tcPr marL="0" marR="0" marT="0" marB="0" anchor="ctr" horzOverflow="overflow">
                    <a:solidFill>
                      <a:srgbClr val="E8ECF4"/>
                    </a:solidFill>
                  </a:tcPr>
                </a:tc>
                <a:tc>
                  <a:txBody>
                    <a:bodyPr/>
                    <a:lstStyle/>
                    <a:p>
                      <a:pPr algn="ctr"/>
                      <a:r>
                        <a:rPr sz="400">
                          <a:sym typeface="Calibri"/>
                        </a:rPr>
                        <a:t>UTI, Dementia, Acute Metabolic Encephalopathy</a:t>
                      </a:r>
                    </a:p>
                  </a:txBody>
                  <a:tcPr marL="0" marR="0" marT="0" marB="0" anchor="ctr" horzOverflow="overflow">
                    <a:solidFill>
                      <a:srgbClr val="E8ECF4"/>
                    </a:solidFill>
                  </a:tcPr>
                </a:tc>
                <a:tc>
                  <a:txBody>
                    <a:bodyPr/>
                    <a:lstStyle/>
                    <a:p>
                      <a:pPr algn="ctr"/>
                      <a:r>
                        <a:rPr sz="400">
                          <a:sym typeface="Calibri"/>
                        </a:rPr>
                        <a:t>16</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MED-SURGE</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PLACEMENT</a:t>
                      </a:r>
                    </a:p>
                  </a:txBody>
                  <a:tcPr marL="0" marR="0" marT="0" marB="0" anchor="ctr" horzOverflow="overflow">
                    <a:solidFill>
                      <a:srgbClr val="D5D6EA"/>
                    </a:solidFill>
                  </a:tcPr>
                </a:tc>
                <a:tc>
                  <a:txBody>
                    <a:bodyPr/>
                    <a:lstStyle/>
                    <a:p>
                      <a:pPr algn="ctr"/>
                      <a:r>
                        <a:rPr sz="400">
                          <a:solidFill>
                            <a:srgbClr val="FF0000"/>
                          </a:solidFill>
                          <a:sym typeface="Calibri"/>
                        </a:rPr>
                        <a:t>4</a:t>
                      </a:r>
                    </a:p>
                  </a:txBody>
                  <a:tcPr marL="0" marR="0" marT="0" marB="0" anchor="ctr" horzOverflow="overflow">
                    <a:solidFill>
                      <a:srgbClr val="D5D6EA"/>
                    </a:solidFill>
                  </a:tcPr>
                </a:tc>
                <a:extLst>
                  <a:ext uri="{0D108BD9-81ED-4DB2-BD59-A6C34878D82A}">
                    <a16:rowId xmlns:a16="http://schemas.microsoft.com/office/drawing/2014/main" val="10019"/>
                  </a:ext>
                </a:extLst>
              </a:tr>
              <a:tr h="101600">
                <a:tc>
                  <a:txBody>
                    <a:bodyPr/>
                    <a:lstStyle/>
                    <a:p>
                      <a:pPr algn="ctr"/>
                      <a:r>
                        <a:rPr sz="500">
                          <a:sym typeface="Calibri"/>
                        </a:rPr>
                        <a:t>Doe, Jane</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5E / 512-B</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HEALTHCARE LA</a:t>
                      </a:r>
                    </a:p>
                  </a:txBody>
                  <a:tcPr marL="0" marR="0" marT="0" marB="0" anchor="ctr" horzOverflow="overflow">
                    <a:solidFill>
                      <a:srgbClr val="E8ECF4"/>
                    </a:solidFill>
                  </a:tcPr>
                </a:tc>
                <a:tc>
                  <a:txBody>
                    <a:bodyPr/>
                    <a:lstStyle/>
                    <a:p>
                      <a:pPr algn="ctr"/>
                      <a:r>
                        <a:rPr sz="400">
                          <a:sym typeface="Calibri"/>
                        </a:rPr>
                        <a:t>AKI, HTN, Sepsis</a:t>
                      </a:r>
                    </a:p>
                  </a:txBody>
                  <a:tcPr marL="0" marR="0" marT="0" marB="0" anchor="ctr" horzOverflow="overflow">
                    <a:solidFill>
                      <a:srgbClr val="E8ECF4"/>
                    </a:solidFill>
                  </a:tcPr>
                </a:tc>
                <a:tc>
                  <a:txBody>
                    <a:bodyPr/>
                    <a:lstStyle/>
                    <a:p>
                      <a:pPr algn="ctr"/>
                      <a:r>
                        <a:rPr sz="400">
                          <a:sym typeface="Calibri"/>
                        </a:rPr>
                        <a:t>45</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MED-SURGE</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PLACEMENT</a:t>
                      </a:r>
                    </a:p>
                  </a:txBody>
                  <a:tcPr marL="0" marR="0" marT="0" marB="0" anchor="ctr" horzOverflow="overflow">
                    <a:solidFill>
                      <a:srgbClr val="D5D6EA"/>
                    </a:solidFill>
                  </a:tcPr>
                </a:tc>
                <a:tc>
                  <a:txBody>
                    <a:bodyPr/>
                    <a:lstStyle/>
                    <a:p>
                      <a:pPr algn="ctr"/>
                      <a:r>
                        <a:rPr sz="400">
                          <a:solidFill>
                            <a:srgbClr val="FF0000"/>
                          </a:solidFill>
                          <a:sym typeface="Calibri"/>
                        </a:rPr>
                        <a:t>5</a:t>
                      </a:r>
                    </a:p>
                  </a:txBody>
                  <a:tcPr marL="0" marR="0" marT="0" marB="0" anchor="ctr" horzOverflow="overflow">
                    <a:solidFill>
                      <a:srgbClr val="D5D6EA"/>
                    </a:solidFill>
                  </a:tcPr>
                </a:tc>
                <a:extLst>
                  <a:ext uri="{0D108BD9-81ED-4DB2-BD59-A6C34878D82A}">
                    <a16:rowId xmlns:a16="http://schemas.microsoft.com/office/drawing/2014/main" val="10020"/>
                  </a:ext>
                </a:extLst>
              </a:tr>
              <a:tr h="101600">
                <a:tc>
                  <a:txBody>
                    <a:bodyPr/>
                    <a:lstStyle/>
                    <a:p>
                      <a:pPr algn="ctr"/>
                      <a:r>
                        <a:rPr sz="500">
                          <a:sym typeface="Calibri"/>
                        </a:rPr>
                        <a:t>Doe, Jane</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P2 / 217-A</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L.A. CARE</a:t>
                      </a:r>
                    </a:p>
                  </a:txBody>
                  <a:tcPr marL="0" marR="0" marT="0" marB="0" anchor="ctr" horzOverflow="overflow">
                    <a:solidFill>
                      <a:srgbClr val="E8ECF4"/>
                    </a:solidFill>
                  </a:tcPr>
                </a:tc>
                <a:tc>
                  <a:txBody>
                    <a:bodyPr/>
                    <a:lstStyle/>
                    <a:p>
                      <a:pPr algn="ctr"/>
                      <a:r>
                        <a:rPr sz="400">
                          <a:sym typeface="Calibri"/>
                        </a:rPr>
                        <a:t>Sepsis</a:t>
                      </a:r>
                    </a:p>
                  </a:txBody>
                  <a:tcPr marL="0" marR="0" marT="0" marB="0" anchor="ctr" horzOverflow="overflow">
                    <a:solidFill>
                      <a:srgbClr val="E8ECF4"/>
                    </a:solidFill>
                  </a:tcPr>
                </a:tc>
                <a:tc>
                  <a:txBody>
                    <a:bodyPr/>
                    <a:lstStyle/>
                    <a:p>
                      <a:pPr algn="ctr"/>
                      <a:r>
                        <a:rPr sz="400">
                          <a:sym typeface="Calibri"/>
                        </a:rPr>
                        <a:t>12</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olidFill>
                            <a:srgbClr val="FF0000"/>
                          </a:solidFill>
                          <a:sym typeface="Calibri"/>
                        </a:rPr>
                        <a:t> </a:t>
                      </a:r>
                    </a:p>
                  </a:txBody>
                  <a:tcPr marL="0" marR="0" marT="0" marB="0" anchor="ctr" horzOverflow="overflow">
                    <a:solidFill>
                      <a:srgbClr val="D5D6EA"/>
                    </a:solidFill>
                  </a:tcPr>
                </a:tc>
                <a:extLst>
                  <a:ext uri="{0D108BD9-81ED-4DB2-BD59-A6C34878D82A}">
                    <a16:rowId xmlns:a16="http://schemas.microsoft.com/office/drawing/2014/main" val="10021"/>
                  </a:ext>
                </a:extLst>
              </a:tr>
              <a:tr h="147424">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5W / 507-A</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UNITED HEALTHCARE</a:t>
                      </a:r>
                    </a:p>
                  </a:txBody>
                  <a:tcPr marL="0" marR="0" marT="0" marB="0" anchor="ctr" horzOverflow="overflow">
                    <a:solidFill>
                      <a:srgbClr val="E8ECF4"/>
                    </a:solidFill>
                  </a:tcPr>
                </a:tc>
                <a:tc>
                  <a:txBody>
                    <a:bodyPr/>
                    <a:lstStyle/>
                    <a:p>
                      <a:pPr algn="ctr"/>
                      <a:r>
                        <a:rPr sz="400">
                          <a:sym typeface="Calibri"/>
                        </a:rPr>
                        <a:t> NSTEMI, Left internal capsule lacuna stroke, chronic, HTN</a:t>
                      </a:r>
                    </a:p>
                  </a:txBody>
                  <a:tcPr marL="0" marR="0" marT="0" marB="0" anchor="ctr" horzOverflow="overflow">
                    <a:solidFill>
                      <a:srgbClr val="E8ECF4"/>
                    </a:solidFill>
                  </a:tcPr>
                </a:tc>
                <a:tc>
                  <a:txBody>
                    <a:bodyPr/>
                    <a:lstStyle/>
                    <a:p>
                      <a:pPr algn="ctr"/>
                      <a:r>
                        <a:rPr sz="400">
                          <a:sym typeface="Calibri"/>
                        </a:rPr>
                        <a:t>10</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PLACEMENT</a:t>
                      </a:r>
                    </a:p>
                  </a:txBody>
                  <a:tcPr marL="0" marR="0" marT="0" marB="0" anchor="ctr" horzOverflow="overflow">
                    <a:solidFill>
                      <a:srgbClr val="D5D6EA"/>
                    </a:solidFill>
                  </a:tcPr>
                </a:tc>
                <a:tc>
                  <a:txBody>
                    <a:bodyPr/>
                    <a:lstStyle/>
                    <a:p>
                      <a:pPr algn="ctr"/>
                      <a:r>
                        <a:rPr sz="400">
                          <a:solidFill>
                            <a:srgbClr val="FF0000"/>
                          </a:solidFill>
                          <a:sym typeface="Calibri"/>
                        </a:rPr>
                        <a:t>5</a:t>
                      </a:r>
                    </a:p>
                  </a:txBody>
                  <a:tcPr marL="0" marR="0" marT="0" marB="0" anchor="ctr" horzOverflow="overflow">
                    <a:solidFill>
                      <a:srgbClr val="D5D6EA"/>
                    </a:solidFill>
                  </a:tcPr>
                </a:tc>
                <a:extLst>
                  <a:ext uri="{0D108BD9-81ED-4DB2-BD59-A6C34878D82A}">
                    <a16:rowId xmlns:a16="http://schemas.microsoft.com/office/drawing/2014/main" val="10022"/>
                  </a:ext>
                </a:extLst>
              </a:tr>
              <a:tr h="146342">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P2 / 235-A</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ALLIED PACIFIC</a:t>
                      </a:r>
                    </a:p>
                  </a:txBody>
                  <a:tcPr marL="0" marR="0" marT="0" marB="0" anchor="ctr" horzOverflow="overflow">
                    <a:solidFill>
                      <a:srgbClr val="E8ECF4"/>
                    </a:solidFill>
                  </a:tcPr>
                </a:tc>
                <a:tc>
                  <a:txBody>
                    <a:bodyPr/>
                    <a:lstStyle/>
                    <a:p>
                      <a:pPr algn="ctr"/>
                      <a:r>
                        <a:rPr sz="400">
                          <a:sym typeface="Calibri"/>
                        </a:rPr>
                        <a:t>DM</a:t>
                      </a:r>
                    </a:p>
                  </a:txBody>
                  <a:tcPr marL="0" marR="0" marT="0" marB="0" anchor="ctr" horzOverflow="overflow">
                    <a:solidFill>
                      <a:srgbClr val="E8ECF4"/>
                    </a:solidFill>
                  </a:tcPr>
                </a:tc>
                <a:tc>
                  <a:txBody>
                    <a:bodyPr/>
                    <a:lstStyle/>
                    <a:p>
                      <a:pPr algn="ctr"/>
                      <a:r>
                        <a:rPr sz="400">
                          <a:sym typeface="Calibri"/>
                        </a:rPr>
                        <a:t>3</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CONSULTATION</a:t>
                      </a:r>
                    </a:p>
                  </a:txBody>
                  <a:tcPr marL="0" marR="0" marT="0" marB="0" anchor="ctr" horzOverflow="overflow">
                    <a:solidFill>
                      <a:srgbClr val="D5D6EA"/>
                    </a:solidFill>
                  </a:tcPr>
                </a:tc>
                <a:tc>
                  <a:txBody>
                    <a:bodyPr/>
                    <a:lstStyle/>
                    <a:p>
                      <a:pPr algn="ctr"/>
                      <a:r>
                        <a:rPr sz="400" dirty="0">
                          <a:solidFill>
                            <a:srgbClr val="FF0000"/>
                          </a:solidFill>
                          <a:sym typeface="Calibri"/>
                        </a:rPr>
                        <a:t>1</a:t>
                      </a:r>
                    </a:p>
                  </a:txBody>
                  <a:tcPr marL="0" marR="0" marT="0" marB="0" anchor="ctr" horzOverflow="overflow">
                    <a:solidFill>
                      <a:srgbClr val="D5D6EA"/>
                    </a:solidFill>
                  </a:tcPr>
                </a:tc>
                <a:extLst>
                  <a:ext uri="{0D108BD9-81ED-4DB2-BD59-A6C34878D82A}">
                    <a16:rowId xmlns:a16="http://schemas.microsoft.com/office/drawing/2014/main" val="10023"/>
                  </a:ext>
                </a:extLst>
              </a:tr>
              <a:tr h="101600">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P2/218-B</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CIGNA</a:t>
                      </a:r>
                    </a:p>
                  </a:txBody>
                  <a:tcPr marL="0" marR="0" marT="0" marB="0" anchor="ctr" horzOverflow="overflow">
                    <a:solidFill>
                      <a:srgbClr val="E8ECF4"/>
                    </a:solidFill>
                  </a:tcPr>
                </a:tc>
                <a:tc>
                  <a:txBody>
                    <a:bodyPr/>
                    <a:lstStyle/>
                    <a:p>
                      <a:pPr algn="ctr"/>
                      <a:r>
                        <a:rPr sz="400">
                          <a:sym typeface="Calibri"/>
                        </a:rPr>
                        <a:t>CVA</a:t>
                      </a:r>
                    </a:p>
                  </a:txBody>
                  <a:tcPr marL="0" marR="0" marT="0" marB="0" anchor="ctr" horzOverflow="overflow">
                    <a:solidFill>
                      <a:srgbClr val="E8ECF4"/>
                    </a:solidFill>
                  </a:tcPr>
                </a:tc>
                <a:tc>
                  <a:txBody>
                    <a:bodyPr/>
                    <a:lstStyle/>
                    <a:p>
                      <a:pPr algn="ctr"/>
                      <a:r>
                        <a:rPr sz="400">
                          <a:sym typeface="Calibri"/>
                        </a:rPr>
                        <a:t>4</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TELE</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IMAGING</a:t>
                      </a:r>
                    </a:p>
                  </a:txBody>
                  <a:tcPr marL="0" marR="0" marT="0" marB="0" anchor="ctr" horzOverflow="overflow">
                    <a:solidFill>
                      <a:srgbClr val="D5D6EA"/>
                    </a:solidFill>
                  </a:tcPr>
                </a:tc>
                <a:tc>
                  <a:txBody>
                    <a:bodyPr/>
                    <a:lstStyle/>
                    <a:p>
                      <a:pPr algn="ctr"/>
                      <a:r>
                        <a:rPr sz="400">
                          <a:solidFill>
                            <a:srgbClr val="FF0000"/>
                          </a:solidFill>
                          <a:sym typeface="Calibri"/>
                        </a:rPr>
                        <a:t>3</a:t>
                      </a:r>
                    </a:p>
                  </a:txBody>
                  <a:tcPr marL="0" marR="0" marT="0" marB="0" anchor="ctr" horzOverflow="overflow">
                    <a:solidFill>
                      <a:srgbClr val="D5D6EA"/>
                    </a:solidFill>
                  </a:tcPr>
                </a:tc>
                <a:extLst>
                  <a:ext uri="{0D108BD9-81ED-4DB2-BD59-A6C34878D82A}">
                    <a16:rowId xmlns:a16="http://schemas.microsoft.com/office/drawing/2014/main" val="10024"/>
                  </a:ext>
                </a:extLst>
              </a:tr>
              <a:tr h="146342">
                <a:tc>
                  <a:txBody>
                    <a:bodyPr/>
                    <a:lstStyle/>
                    <a:p>
                      <a:pPr algn="ctr"/>
                      <a:r>
                        <a:rPr sz="500">
                          <a:sym typeface="Calibri"/>
                        </a:rPr>
                        <a:t>Doe, John</a:t>
                      </a:r>
                    </a:p>
                  </a:txBody>
                  <a:tcPr marL="0" marR="0" marT="0" marB="0" anchor="ctr" horzOverflow="overflow">
                    <a:solidFill>
                      <a:srgbClr val="E8ECF4"/>
                    </a:solidFill>
                  </a:tcPr>
                </a:tc>
                <a:tc>
                  <a:txBody>
                    <a:bodyPr/>
                    <a:lstStyle/>
                    <a:p>
                      <a:pPr algn="ctr"/>
                      <a:r>
                        <a:rPr sz="400">
                          <a:sym typeface="Calibri"/>
                        </a:rPr>
                        <a:t>12345678</a:t>
                      </a:r>
                    </a:p>
                  </a:txBody>
                  <a:tcPr marL="0" marR="0" marT="0" marB="0" anchor="ctr" horzOverflow="overflow">
                    <a:solidFill>
                      <a:srgbClr val="E8ECF4"/>
                    </a:solidFill>
                  </a:tcPr>
                </a:tc>
                <a:tc>
                  <a:txBody>
                    <a:bodyPr/>
                    <a:lstStyle/>
                    <a:p>
                      <a:pPr algn="ctr"/>
                      <a:r>
                        <a:rPr sz="400">
                          <a:sym typeface="Calibri"/>
                        </a:rPr>
                        <a:t>P3SD / 318-A</a:t>
                      </a:r>
                    </a:p>
                  </a:txBody>
                  <a:tcPr marL="0" marR="0" marT="0" marB="0" anchor="ctr" horzOverflow="overflow">
                    <a:solidFill>
                      <a:srgbClr val="E8ECF4"/>
                    </a:solidFill>
                  </a:tcPr>
                </a:tc>
                <a:tc>
                  <a:txBody>
                    <a:bodyPr/>
                    <a:lstStyle/>
                    <a:p>
                      <a:pPr algn="ctr"/>
                      <a:r>
                        <a:rPr sz="400">
                          <a:sym typeface="Calibri"/>
                        </a:rPr>
                        <a:t> </a:t>
                      </a:r>
                    </a:p>
                  </a:txBody>
                  <a:tcPr marL="0" marR="0" marT="0" marB="0" anchor="ctr" horzOverflow="overflow">
                    <a:solidFill>
                      <a:srgbClr val="E8ECF4"/>
                    </a:solidFill>
                  </a:tcPr>
                </a:tc>
                <a:tc>
                  <a:txBody>
                    <a:bodyPr/>
                    <a:lstStyle/>
                    <a:p>
                      <a:pPr algn="ctr"/>
                      <a:r>
                        <a:rPr sz="400">
                          <a:sym typeface="Calibri"/>
                        </a:rPr>
                        <a:t>UNITED HEALTHCARE</a:t>
                      </a:r>
                    </a:p>
                  </a:txBody>
                  <a:tcPr marL="0" marR="0" marT="0" marB="0" anchor="ctr" horzOverflow="overflow">
                    <a:solidFill>
                      <a:srgbClr val="E8ECF4"/>
                    </a:solidFill>
                  </a:tcPr>
                </a:tc>
                <a:tc>
                  <a:txBody>
                    <a:bodyPr/>
                    <a:lstStyle/>
                    <a:p>
                      <a:pPr algn="ctr"/>
                      <a:r>
                        <a:rPr sz="400">
                          <a:sym typeface="Calibri"/>
                        </a:rPr>
                        <a:t>SOB</a:t>
                      </a:r>
                    </a:p>
                  </a:txBody>
                  <a:tcPr marL="0" marR="0" marT="0" marB="0" anchor="ctr" horzOverflow="overflow">
                    <a:solidFill>
                      <a:srgbClr val="E8ECF4"/>
                    </a:solidFill>
                  </a:tcPr>
                </a:tc>
                <a:tc>
                  <a:txBody>
                    <a:bodyPr/>
                    <a:lstStyle/>
                    <a:p>
                      <a:pPr algn="ctr"/>
                      <a:r>
                        <a:rPr sz="400">
                          <a:sym typeface="Calibri"/>
                        </a:rPr>
                        <a:t>4</a:t>
                      </a:r>
                    </a:p>
                  </a:txBody>
                  <a:tcPr marL="0" marR="0" marT="0" marB="0" anchor="ctr" horzOverflow="overflow">
                    <a:solidFill>
                      <a:srgbClr val="E8ECF4"/>
                    </a:solidFill>
                  </a:tcPr>
                </a:tc>
                <a:tc>
                  <a:txBody>
                    <a:bodyPr/>
                    <a:lstStyle/>
                    <a:p>
                      <a:pPr algn="ctr"/>
                      <a:r>
                        <a:rPr sz="400">
                          <a:sym typeface="Calibri"/>
                        </a:rPr>
                        <a:t>INPATIENT</a:t>
                      </a:r>
                    </a:p>
                  </a:txBody>
                  <a:tcPr marL="0" marR="0" marT="0" marB="0" anchor="ctr" horzOverflow="overflow">
                    <a:solidFill>
                      <a:srgbClr val="D5D6EA"/>
                    </a:solidFill>
                  </a:tcPr>
                </a:tc>
                <a:tc>
                  <a:txBody>
                    <a:bodyPr/>
                    <a:lstStyle/>
                    <a:p>
                      <a:pPr algn="ctr"/>
                      <a:r>
                        <a:rPr sz="400">
                          <a:sym typeface="Calibri"/>
                        </a:rPr>
                        <a:t>YES</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STEP-DOWN</a:t>
                      </a:r>
                    </a:p>
                  </a:txBody>
                  <a:tcPr marL="0" marR="0" marT="0" marB="0" anchor="ctr" horzOverflow="overflow">
                    <a:solidFill>
                      <a:srgbClr val="D5D6EA"/>
                    </a:solidFill>
                  </a:tcPr>
                </a:tc>
                <a:tc>
                  <a:txBody>
                    <a:bodyPr/>
                    <a:lstStyle/>
                    <a:p>
                      <a:pPr algn="ctr"/>
                      <a:r>
                        <a:rPr sz="400">
                          <a:solidFill>
                            <a:srgbClr val="FF0000"/>
                          </a:solidFill>
                          <a:sym typeface="Calibri"/>
                        </a:rPr>
                        <a:t>NO</a:t>
                      </a:r>
                    </a:p>
                  </a:txBody>
                  <a:tcPr marL="0" marR="0" marT="0" marB="0" anchor="ctr" horzOverflow="overflow">
                    <a:solidFill>
                      <a:srgbClr val="D5D6EA"/>
                    </a:solidFill>
                  </a:tcPr>
                </a:tc>
                <a:tc>
                  <a:txBody>
                    <a:bodyPr/>
                    <a:lstStyle/>
                    <a:p>
                      <a:pPr algn="ctr"/>
                      <a:r>
                        <a:rPr sz="400">
                          <a:sym typeface="Calibri"/>
                        </a:rPr>
                        <a:t>DISCHARGE</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a:sym typeface="Calibri"/>
                        </a:rPr>
                        <a:t> </a:t>
                      </a:r>
                    </a:p>
                  </a:txBody>
                  <a:tcPr marL="0" marR="0" marT="0" marB="0" anchor="ctr" horzOverflow="overflow">
                    <a:solidFill>
                      <a:srgbClr val="D5D6EA"/>
                    </a:solidFill>
                  </a:tcPr>
                </a:tc>
                <a:tc>
                  <a:txBody>
                    <a:bodyPr/>
                    <a:lstStyle/>
                    <a:p>
                      <a:pPr algn="ctr"/>
                      <a:r>
                        <a:rPr sz="400" dirty="0">
                          <a:solidFill>
                            <a:srgbClr val="FF0000"/>
                          </a:solidFill>
                          <a:sym typeface="Calibri"/>
                        </a:rPr>
                        <a:t> </a:t>
                      </a:r>
                    </a:p>
                  </a:txBody>
                  <a:tcPr marL="0" marR="0" marT="0" marB="0" anchor="ctr" horzOverflow="overflow">
                    <a:solidFill>
                      <a:srgbClr val="D5D6EA"/>
                    </a:solidFill>
                  </a:tcPr>
                </a:tc>
                <a:extLst>
                  <a:ext uri="{0D108BD9-81ED-4DB2-BD59-A6C34878D82A}">
                    <a16:rowId xmlns:a16="http://schemas.microsoft.com/office/drawing/2014/main" val="10025"/>
                  </a:ext>
                </a:extLst>
              </a:tr>
            </a:tbl>
          </a:graphicData>
        </a:graphic>
      </p:graphicFrame>
      <p:grpSp>
        <p:nvGrpSpPr>
          <p:cNvPr id="220" name="object 2"/>
          <p:cNvGrpSpPr/>
          <p:nvPr/>
        </p:nvGrpSpPr>
        <p:grpSpPr>
          <a:xfrm>
            <a:off x="2402775" y="-1"/>
            <a:ext cx="4709999" cy="646477"/>
            <a:chOff x="0" y="0"/>
            <a:chExt cx="4709998" cy="646475"/>
          </a:xfrm>
        </p:grpSpPr>
        <p:sp>
          <p:nvSpPr>
            <p:cNvPr id="218" name="object 3"/>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219" name="object 4"/>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sp>
        <p:nvSpPr>
          <p:cNvPr id="221" name="object 5"/>
          <p:cNvSpPr txBox="1"/>
          <p:nvPr/>
        </p:nvSpPr>
        <p:spPr>
          <a:xfrm>
            <a:off x="3235418" y="142899"/>
            <a:ext cx="3044862" cy="317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indent="12700">
              <a:spcBef>
                <a:spcPts val="100"/>
              </a:spcBef>
              <a:defRPr sz="2100" spc="55">
                <a:solidFill>
                  <a:srgbClr val="FFFFFF"/>
                </a:solidFill>
                <a:latin typeface="Tahoma"/>
                <a:ea typeface="Tahoma"/>
                <a:cs typeface="Tahoma"/>
                <a:sym typeface="Tahoma"/>
              </a:defRPr>
            </a:lvl1pPr>
          </a:lstStyle>
          <a:p>
            <a:r>
              <a:t>Inpatient UM Dashboard</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Google Shape;90;p16"/>
          <p:cNvSpPr/>
          <p:nvPr/>
        </p:nvSpPr>
        <p:spPr>
          <a:xfrm>
            <a:off x="136950" y="120450"/>
            <a:ext cx="8870100" cy="4902600"/>
          </a:xfrm>
          <a:prstGeom prst="rect">
            <a:avLst/>
          </a:prstGeom>
          <a:solidFill>
            <a:srgbClr val="7176B8"/>
          </a:solidFill>
          <a:ln w="12700">
            <a:miter lim="400000"/>
          </a:ln>
        </p:spPr>
        <p:txBody>
          <a:bodyPr lIns="45719" rIns="45719" anchor="ctr"/>
          <a:lstStyle/>
          <a:p>
            <a:pPr algn="ctr"/>
            <a:endParaRPr/>
          </a:p>
        </p:txBody>
      </p:sp>
      <p:sp>
        <p:nvSpPr>
          <p:cNvPr id="224" name="Google Shape;91;p16"/>
          <p:cNvSpPr txBox="1"/>
          <p:nvPr/>
        </p:nvSpPr>
        <p:spPr>
          <a:xfrm>
            <a:off x="2531549" y="2263987"/>
            <a:ext cx="4080901" cy="614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defRPr sz="2800" b="1">
                <a:solidFill>
                  <a:srgbClr val="FFFFFF"/>
                </a:solidFill>
                <a:latin typeface="Lato"/>
                <a:ea typeface="Lato"/>
                <a:cs typeface="Lato"/>
                <a:sym typeface="Lato"/>
              </a:defRPr>
            </a:lvl1pPr>
          </a:lstStyle>
          <a:p>
            <a:r>
              <a:t>COMPLIANCE</a:t>
            </a:r>
          </a:p>
        </p:txBody>
      </p:sp>
      <p:sp>
        <p:nvSpPr>
          <p:cNvPr id="225" name="Google Shape;92;p16"/>
          <p:cNvSpPr/>
          <p:nvPr/>
        </p:nvSpPr>
        <p:spPr>
          <a:xfrm>
            <a:off x="-561589" y="2422949"/>
            <a:ext cx="3740700" cy="297601"/>
          </a:xfrm>
          <a:prstGeom prst="roundRect">
            <a:avLst>
              <a:gd name="adj" fmla="val 16667"/>
            </a:avLst>
          </a:prstGeom>
          <a:solidFill>
            <a:srgbClr val="EDE9F6"/>
          </a:solidFill>
          <a:ln>
            <a:solidFill>
              <a:srgbClr val="EDE9F6"/>
            </a:solidFill>
          </a:ln>
        </p:spPr>
        <p:txBody>
          <a:bodyPr lIns="45719" rIns="45719" anchor="ctr"/>
          <a:lstStyle/>
          <a:p>
            <a:pPr algn="ctr"/>
            <a:endParaRPr/>
          </a:p>
        </p:txBody>
      </p:sp>
      <p:sp>
        <p:nvSpPr>
          <p:cNvPr id="226" name="Google Shape;93;p16"/>
          <p:cNvSpPr/>
          <p:nvPr/>
        </p:nvSpPr>
        <p:spPr>
          <a:xfrm>
            <a:off x="-774114" y="2453053"/>
            <a:ext cx="2245861" cy="51008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EDE9F6"/>
          </a:solidFill>
          <a:ln>
            <a:solidFill>
              <a:srgbClr val="EDE9F6"/>
            </a:solidFill>
          </a:ln>
        </p:spPr>
        <p:txBody>
          <a:bodyPr lIns="45719" rIns="45719" anchor="ctr"/>
          <a:lstStyle/>
          <a:p>
            <a:pPr algn="ctr"/>
            <a:endParaRPr/>
          </a:p>
        </p:txBody>
      </p:sp>
      <p:sp>
        <p:nvSpPr>
          <p:cNvPr id="227" name="Google Shape;94;p16"/>
          <p:cNvSpPr/>
          <p:nvPr/>
        </p:nvSpPr>
        <p:spPr>
          <a:xfrm>
            <a:off x="5981374" y="2438000"/>
            <a:ext cx="3740701" cy="297601"/>
          </a:xfrm>
          <a:prstGeom prst="roundRect">
            <a:avLst>
              <a:gd name="adj" fmla="val 16667"/>
            </a:avLst>
          </a:prstGeom>
          <a:solidFill>
            <a:srgbClr val="EDE9F6"/>
          </a:solidFill>
          <a:ln>
            <a:solidFill>
              <a:srgbClr val="EDE9F6"/>
            </a:solidFill>
          </a:ln>
        </p:spPr>
        <p:txBody>
          <a:bodyPr lIns="45719" rIns="45719" anchor="ctr"/>
          <a:lstStyle/>
          <a:p>
            <a:pPr algn="ctr"/>
            <a:endParaRPr/>
          </a:p>
        </p:txBody>
      </p:sp>
      <p:sp>
        <p:nvSpPr>
          <p:cNvPr id="228" name="Google Shape;95;p16"/>
          <p:cNvSpPr/>
          <p:nvPr/>
        </p:nvSpPr>
        <p:spPr>
          <a:xfrm>
            <a:off x="7728638" y="2468103"/>
            <a:ext cx="2245861" cy="51008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EDE9F6"/>
          </a:solidFill>
          <a:ln>
            <a:solidFill>
              <a:srgbClr val="EDE9F6"/>
            </a:solidFill>
          </a:ln>
        </p:spPr>
        <p:txBody>
          <a:bodyPr lIns="45719" rIns="45719" anchor="ctr"/>
          <a:lstStyle/>
          <a:p>
            <a:pPr algn="ctr"/>
            <a:endParaRPr/>
          </a:p>
        </p:txBody>
      </p:sp>
      <p:sp>
        <p:nvSpPr>
          <p:cNvPr id="229" name="Google Shape;96;p16"/>
          <p:cNvSpPr txBox="1"/>
          <p:nvPr/>
        </p:nvSpPr>
        <p:spPr>
          <a:xfrm>
            <a:off x="3541200" y="4704246"/>
            <a:ext cx="2061600" cy="347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defRPr sz="1100">
                <a:solidFill>
                  <a:srgbClr val="FFFFFF"/>
                </a:solidFill>
                <a:latin typeface="Lato"/>
                <a:ea typeface="Lato"/>
                <a:cs typeface="Lato"/>
                <a:sym typeface="Lato"/>
              </a:defRPr>
            </a:lvl1pPr>
          </a:lstStyle>
          <a:p>
            <a:r>
              <a:t>www.bserved.us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Google Shape;78;p15"/>
          <p:cNvSpPr/>
          <p:nvPr/>
        </p:nvSpPr>
        <p:spPr>
          <a:xfrm>
            <a:off x="2402775" y="-133225"/>
            <a:ext cx="4710001" cy="779700"/>
          </a:xfrm>
          <a:prstGeom prst="roundRect">
            <a:avLst>
              <a:gd name="adj" fmla="val 16667"/>
            </a:avLst>
          </a:prstGeom>
          <a:solidFill>
            <a:srgbClr val="7176B8"/>
          </a:solidFill>
          <a:ln w="28575">
            <a:solidFill>
              <a:srgbClr val="FFFFFF"/>
            </a:solidFill>
          </a:ln>
        </p:spPr>
        <p:txBody>
          <a:bodyPr lIns="45719" rIns="45719" anchor="ctr"/>
          <a:lstStyle/>
          <a:p>
            <a:pPr algn="ctr"/>
            <a:endParaRPr/>
          </a:p>
        </p:txBody>
      </p:sp>
      <p:sp>
        <p:nvSpPr>
          <p:cNvPr id="232" name="Google Shape;79;p15"/>
          <p:cNvSpPr txBox="1">
            <a:spLocks noGrp="1"/>
          </p:cNvSpPr>
          <p:nvPr>
            <p:ph type="title" idx="4294967295"/>
          </p:nvPr>
        </p:nvSpPr>
        <p:spPr>
          <a:xfrm>
            <a:off x="2402774" y="-1"/>
            <a:ext cx="4710002" cy="572702"/>
          </a:xfrm>
          <a:prstGeom prst="rect">
            <a:avLst/>
          </a:prstGeom>
        </p:spPr>
        <p:txBody>
          <a:bodyPr lIns="91424" tIns="91424" rIns="91424" bIns="91424">
            <a:normAutofit/>
          </a:bodyPr>
          <a:lstStyle>
            <a:lvl1pPr algn="ctr">
              <a:defRPr sz="2300">
                <a:latin typeface="Lato"/>
                <a:ea typeface="Lato"/>
                <a:cs typeface="Lato"/>
                <a:sym typeface="Lato"/>
              </a:defRPr>
            </a:lvl1pPr>
          </a:lstStyle>
          <a:p>
            <a:r>
              <a:t>Security</a:t>
            </a:r>
          </a:p>
        </p:txBody>
      </p:sp>
      <p:pic>
        <p:nvPicPr>
          <p:cNvPr id="233" name="Picture 3" descr="Picture 3"/>
          <p:cNvPicPr>
            <a:picLocks noChangeAspect="1"/>
          </p:cNvPicPr>
          <p:nvPr/>
        </p:nvPicPr>
        <p:blipFill>
          <a:blip r:embed="rId2"/>
          <a:stretch>
            <a:fillRect/>
          </a:stretch>
        </p:blipFill>
        <p:spPr>
          <a:xfrm>
            <a:off x="2175379" y="1047750"/>
            <a:ext cx="5164793" cy="3562350"/>
          </a:xfrm>
          <a:prstGeom prst="rect">
            <a:avLst/>
          </a:prstGeom>
          <a:ln w="12700">
            <a:miter lim="400000"/>
          </a:ln>
        </p:spPr>
      </p:pic>
      <p:pic>
        <p:nvPicPr>
          <p:cNvPr id="2" name="Picture 6" descr="Chadron Community Hospital announces ...">
            <a:extLst>
              <a:ext uri="{FF2B5EF4-FFF2-40B4-BE49-F238E27FC236}">
                <a16:creationId xmlns:a16="http://schemas.microsoft.com/office/drawing/2014/main" id="{BC8B6810-60EC-5518-83E4-4329C790E9BF}"/>
              </a:ext>
            </a:extLst>
          </p:cNvPr>
          <p:cNvPicPr>
            <a:picLocks noChangeAspect="1" noChangeArrowheads="1"/>
          </p:cNvPicPr>
          <p:nvPr/>
        </p:nvPicPr>
        <p:blipFill>
          <a:blip r:embed="rId3" cstate="print">
            <a:alphaModFix amt="62000"/>
            <a:extLst>
              <a:ext uri="{28A0092B-C50C-407E-A947-70E740481C1C}">
                <a14:useLocalDpi xmlns:a14="http://schemas.microsoft.com/office/drawing/2010/main" val="0"/>
              </a:ext>
            </a:extLst>
          </a:blip>
          <a:srcRect/>
          <a:stretch>
            <a:fillRect/>
          </a:stretch>
        </p:blipFill>
        <p:spPr bwMode="auto">
          <a:xfrm>
            <a:off x="180107" y="4622225"/>
            <a:ext cx="1198422" cy="282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 name="Picture 2" descr="Picture 2"/>
          <p:cNvPicPr>
            <a:picLocks noChangeAspect="1"/>
          </p:cNvPicPr>
          <p:nvPr/>
        </p:nvPicPr>
        <p:blipFill>
          <a:blip r:embed="rId2"/>
          <a:stretch>
            <a:fillRect/>
          </a:stretch>
        </p:blipFill>
        <p:spPr>
          <a:xfrm>
            <a:off x="3081066" y="895350"/>
            <a:ext cx="2981867" cy="3886200"/>
          </a:xfrm>
          <a:prstGeom prst="rect">
            <a:avLst/>
          </a:prstGeom>
          <a:ln w="12700">
            <a:miter lim="400000"/>
          </a:ln>
        </p:spPr>
      </p:pic>
      <p:sp>
        <p:nvSpPr>
          <p:cNvPr id="236" name="Google Shape;78;p15"/>
          <p:cNvSpPr/>
          <p:nvPr/>
        </p:nvSpPr>
        <p:spPr>
          <a:xfrm>
            <a:off x="2402775" y="-133225"/>
            <a:ext cx="4710001" cy="779700"/>
          </a:xfrm>
          <a:prstGeom prst="roundRect">
            <a:avLst>
              <a:gd name="adj" fmla="val 16667"/>
            </a:avLst>
          </a:prstGeom>
          <a:solidFill>
            <a:srgbClr val="7176B8"/>
          </a:solidFill>
          <a:ln w="28575">
            <a:solidFill>
              <a:srgbClr val="FFFFFF"/>
            </a:solidFill>
          </a:ln>
        </p:spPr>
        <p:txBody>
          <a:bodyPr lIns="45719" rIns="45719" anchor="ctr"/>
          <a:lstStyle/>
          <a:p>
            <a:pPr algn="ctr"/>
            <a:endParaRPr/>
          </a:p>
        </p:txBody>
      </p:sp>
      <p:sp>
        <p:nvSpPr>
          <p:cNvPr id="237" name="Google Shape;79;p15"/>
          <p:cNvSpPr txBox="1"/>
          <p:nvPr/>
        </p:nvSpPr>
        <p:spPr>
          <a:xfrm>
            <a:off x="2402774" y="-1"/>
            <a:ext cx="4710002" cy="57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normAutofit/>
          </a:bodyPr>
          <a:lstStyle>
            <a:lvl1pPr algn="ctr">
              <a:defRPr sz="2300">
                <a:solidFill>
                  <a:srgbClr val="FFFFFF"/>
                </a:solidFill>
                <a:latin typeface="Lato"/>
                <a:ea typeface="Lato"/>
                <a:cs typeface="Lato"/>
                <a:sym typeface="Lato"/>
              </a:defRPr>
            </a:lvl1pPr>
          </a:lstStyle>
          <a:p>
            <a:r>
              <a:t>Certificate of Liability Insurance</a:t>
            </a:r>
          </a:p>
        </p:txBody>
      </p:sp>
      <p:pic>
        <p:nvPicPr>
          <p:cNvPr id="2" name="Picture 6" descr="Chadron Community Hospital announces ...">
            <a:extLst>
              <a:ext uri="{FF2B5EF4-FFF2-40B4-BE49-F238E27FC236}">
                <a16:creationId xmlns:a16="http://schemas.microsoft.com/office/drawing/2014/main" id="{714DC3E9-2042-E4CD-75B8-0F3971AE8B7D}"/>
              </a:ext>
            </a:extLst>
          </p:cNvPr>
          <p:cNvPicPr>
            <a:picLocks noChangeAspect="1" noChangeArrowheads="1"/>
          </p:cNvPicPr>
          <p:nvPr/>
        </p:nvPicPr>
        <p:blipFill>
          <a:blip r:embed="rId3" cstate="print">
            <a:alphaModFix amt="62000"/>
            <a:extLst>
              <a:ext uri="{28A0092B-C50C-407E-A947-70E740481C1C}">
                <a14:useLocalDpi xmlns:a14="http://schemas.microsoft.com/office/drawing/2010/main" val="0"/>
              </a:ext>
            </a:extLst>
          </a:blip>
          <a:srcRect/>
          <a:stretch>
            <a:fillRect/>
          </a:stretch>
        </p:blipFill>
        <p:spPr bwMode="auto">
          <a:xfrm>
            <a:off x="180107" y="4622225"/>
            <a:ext cx="1198422" cy="28213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 name="Google Shape;90;p16"/>
          <p:cNvSpPr/>
          <p:nvPr/>
        </p:nvSpPr>
        <p:spPr>
          <a:xfrm>
            <a:off x="136950" y="120450"/>
            <a:ext cx="8870100" cy="4902600"/>
          </a:xfrm>
          <a:prstGeom prst="rect">
            <a:avLst/>
          </a:prstGeom>
          <a:solidFill>
            <a:srgbClr val="7176B8"/>
          </a:solidFill>
          <a:ln w="12700">
            <a:miter lim="400000"/>
          </a:ln>
        </p:spPr>
        <p:txBody>
          <a:bodyPr lIns="45719" rIns="45719" anchor="ctr"/>
          <a:lstStyle/>
          <a:p>
            <a:pPr algn="ctr"/>
            <a:endParaRPr/>
          </a:p>
        </p:txBody>
      </p:sp>
      <p:sp>
        <p:nvSpPr>
          <p:cNvPr id="295" name="Google Shape;91;p16"/>
          <p:cNvSpPr txBox="1"/>
          <p:nvPr/>
        </p:nvSpPr>
        <p:spPr>
          <a:xfrm>
            <a:off x="2531549" y="2202300"/>
            <a:ext cx="4080901" cy="7540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defRPr sz="3700" b="1">
                <a:solidFill>
                  <a:srgbClr val="FFFFFF"/>
                </a:solidFill>
                <a:latin typeface="Lato"/>
                <a:ea typeface="Lato"/>
                <a:cs typeface="Lato"/>
                <a:sym typeface="Lato"/>
              </a:defRPr>
            </a:lvl1pPr>
          </a:lstStyle>
          <a:p>
            <a:r>
              <a:rPr lang="en-US" dirty="0"/>
              <a:t>PRICING</a:t>
            </a:r>
            <a:endParaRPr dirty="0"/>
          </a:p>
        </p:txBody>
      </p:sp>
      <p:sp>
        <p:nvSpPr>
          <p:cNvPr id="296" name="Google Shape;92;p16"/>
          <p:cNvSpPr/>
          <p:nvPr/>
        </p:nvSpPr>
        <p:spPr>
          <a:xfrm>
            <a:off x="-561589" y="2422949"/>
            <a:ext cx="3740700" cy="297601"/>
          </a:xfrm>
          <a:prstGeom prst="roundRect">
            <a:avLst>
              <a:gd name="adj" fmla="val 16667"/>
            </a:avLst>
          </a:prstGeom>
          <a:solidFill>
            <a:srgbClr val="EDE9F6"/>
          </a:solidFill>
          <a:ln>
            <a:solidFill>
              <a:srgbClr val="EDE9F6"/>
            </a:solidFill>
          </a:ln>
        </p:spPr>
        <p:txBody>
          <a:bodyPr lIns="45719" rIns="45719" anchor="ctr"/>
          <a:lstStyle/>
          <a:p>
            <a:pPr algn="ctr"/>
            <a:endParaRPr/>
          </a:p>
        </p:txBody>
      </p:sp>
      <p:sp>
        <p:nvSpPr>
          <p:cNvPr id="297" name="Google Shape;93;p16"/>
          <p:cNvSpPr/>
          <p:nvPr/>
        </p:nvSpPr>
        <p:spPr>
          <a:xfrm>
            <a:off x="-774114" y="2453053"/>
            <a:ext cx="2245861" cy="51008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EDE9F6"/>
          </a:solidFill>
          <a:ln>
            <a:solidFill>
              <a:srgbClr val="EDE9F6"/>
            </a:solidFill>
          </a:ln>
        </p:spPr>
        <p:txBody>
          <a:bodyPr lIns="45719" rIns="45719" anchor="ctr"/>
          <a:lstStyle/>
          <a:p>
            <a:pPr algn="ctr"/>
            <a:endParaRPr/>
          </a:p>
        </p:txBody>
      </p:sp>
      <p:sp>
        <p:nvSpPr>
          <p:cNvPr id="298" name="Google Shape;94;p16"/>
          <p:cNvSpPr/>
          <p:nvPr/>
        </p:nvSpPr>
        <p:spPr>
          <a:xfrm>
            <a:off x="5981374" y="2438000"/>
            <a:ext cx="3740701" cy="297601"/>
          </a:xfrm>
          <a:prstGeom prst="roundRect">
            <a:avLst>
              <a:gd name="adj" fmla="val 16667"/>
            </a:avLst>
          </a:prstGeom>
          <a:solidFill>
            <a:srgbClr val="EDE9F6"/>
          </a:solidFill>
          <a:ln>
            <a:solidFill>
              <a:srgbClr val="EDE9F6"/>
            </a:solidFill>
          </a:ln>
        </p:spPr>
        <p:txBody>
          <a:bodyPr lIns="45719" rIns="45719" anchor="ctr"/>
          <a:lstStyle/>
          <a:p>
            <a:pPr algn="ctr"/>
            <a:endParaRPr/>
          </a:p>
        </p:txBody>
      </p:sp>
      <p:sp>
        <p:nvSpPr>
          <p:cNvPr id="299" name="Google Shape;95;p16"/>
          <p:cNvSpPr/>
          <p:nvPr/>
        </p:nvSpPr>
        <p:spPr>
          <a:xfrm>
            <a:off x="7728638" y="2468103"/>
            <a:ext cx="2245861" cy="51008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EDE9F6"/>
          </a:solidFill>
          <a:ln>
            <a:solidFill>
              <a:srgbClr val="EDE9F6"/>
            </a:solidFill>
          </a:ln>
        </p:spPr>
        <p:txBody>
          <a:bodyPr lIns="45719" rIns="45719" anchor="ctr"/>
          <a:lstStyle/>
          <a:p>
            <a:pPr algn="ctr"/>
            <a:endParaRPr/>
          </a:p>
        </p:txBody>
      </p:sp>
      <p:sp>
        <p:nvSpPr>
          <p:cNvPr id="300" name="Google Shape;96;p16"/>
          <p:cNvSpPr txBox="1"/>
          <p:nvPr/>
        </p:nvSpPr>
        <p:spPr>
          <a:xfrm>
            <a:off x="3541200" y="4704246"/>
            <a:ext cx="2061600" cy="347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defRPr sz="1100">
                <a:solidFill>
                  <a:srgbClr val="FFFFFF"/>
                </a:solidFill>
                <a:latin typeface="Lato"/>
                <a:ea typeface="Lato"/>
                <a:cs typeface="Lato"/>
                <a:sym typeface="Lato"/>
              </a:defRPr>
            </a:lvl1pPr>
          </a:lstStyle>
          <a:p>
            <a:r>
              <a:t>www.bserved.us</a:t>
            </a:r>
          </a:p>
        </p:txBody>
      </p:sp>
    </p:spTree>
    <p:extLst>
      <p:ext uri="{BB962C8B-B14F-4D97-AF65-F5344CB8AC3E}">
        <p14:creationId xmlns:p14="http://schemas.microsoft.com/office/powerpoint/2010/main" val="274656639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Google Shape;90;p16"/>
          <p:cNvSpPr/>
          <p:nvPr/>
        </p:nvSpPr>
        <p:spPr>
          <a:xfrm>
            <a:off x="136950" y="120450"/>
            <a:ext cx="8870100" cy="4902600"/>
          </a:xfrm>
          <a:prstGeom prst="rect">
            <a:avLst/>
          </a:prstGeom>
          <a:solidFill>
            <a:srgbClr val="7176B8"/>
          </a:solidFill>
          <a:ln w="12700">
            <a:miter lim="400000"/>
          </a:ln>
        </p:spPr>
        <p:txBody>
          <a:bodyPr lIns="45719" rIns="45719" anchor="ctr"/>
          <a:lstStyle/>
          <a:p>
            <a:pPr algn="ctr"/>
            <a:endParaRPr/>
          </a:p>
        </p:txBody>
      </p:sp>
      <p:sp>
        <p:nvSpPr>
          <p:cNvPr id="122" name="Google Shape;91;p16"/>
          <p:cNvSpPr txBox="1"/>
          <p:nvPr/>
        </p:nvSpPr>
        <p:spPr>
          <a:xfrm>
            <a:off x="2531549" y="1683084"/>
            <a:ext cx="4080901" cy="18927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3700" b="1">
                <a:solidFill>
                  <a:srgbClr val="FFFFFF"/>
                </a:solidFill>
                <a:latin typeface="Lato"/>
                <a:ea typeface="Lato"/>
                <a:cs typeface="Lato"/>
                <a:sym typeface="Lato"/>
              </a:defRPr>
            </a:lvl1pPr>
          </a:lstStyle>
          <a:p>
            <a:r>
              <a:rPr lang="en-US" dirty="0"/>
              <a:t>CAHs</a:t>
            </a:r>
          </a:p>
          <a:p>
            <a:r>
              <a:rPr lang="en-US" dirty="0"/>
              <a:t>ARE OUR SPECIALTY</a:t>
            </a:r>
            <a:endParaRPr dirty="0"/>
          </a:p>
        </p:txBody>
      </p:sp>
      <p:sp>
        <p:nvSpPr>
          <p:cNvPr id="123" name="Google Shape;92;p16"/>
          <p:cNvSpPr/>
          <p:nvPr/>
        </p:nvSpPr>
        <p:spPr>
          <a:xfrm>
            <a:off x="-561589" y="2422949"/>
            <a:ext cx="3740700" cy="297601"/>
          </a:xfrm>
          <a:prstGeom prst="roundRect">
            <a:avLst>
              <a:gd name="adj" fmla="val 16667"/>
            </a:avLst>
          </a:prstGeom>
          <a:solidFill>
            <a:srgbClr val="EDE9F6"/>
          </a:solidFill>
          <a:ln>
            <a:solidFill>
              <a:srgbClr val="EDE9F6"/>
            </a:solidFill>
          </a:ln>
        </p:spPr>
        <p:txBody>
          <a:bodyPr lIns="45719" rIns="45719" anchor="ctr"/>
          <a:lstStyle/>
          <a:p>
            <a:pPr algn="ctr"/>
            <a:endParaRPr/>
          </a:p>
        </p:txBody>
      </p:sp>
      <p:sp>
        <p:nvSpPr>
          <p:cNvPr id="124" name="Google Shape;93;p16"/>
          <p:cNvSpPr/>
          <p:nvPr/>
        </p:nvSpPr>
        <p:spPr>
          <a:xfrm>
            <a:off x="-774114" y="2453053"/>
            <a:ext cx="2245861" cy="51008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EDE9F6"/>
          </a:solidFill>
          <a:ln>
            <a:solidFill>
              <a:srgbClr val="EDE9F6"/>
            </a:solidFill>
          </a:ln>
        </p:spPr>
        <p:txBody>
          <a:bodyPr lIns="45719" rIns="45719" anchor="ctr"/>
          <a:lstStyle/>
          <a:p>
            <a:pPr algn="ctr"/>
            <a:endParaRPr/>
          </a:p>
        </p:txBody>
      </p:sp>
      <p:sp>
        <p:nvSpPr>
          <p:cNvPr id="125" name="Google Shape;94;p16"/>
          <p:cNvSpPr/>
          <p:nvPr/>
        </p:nvSpPr>
        <p:spPr>
          <a:xfrm>
            <a:off x="5981374" y="2438000"/>
            <a:ext cx="3740701" cy="297601"/>
          </a:xfrm>
          <a:prstGeom prst="roundRect">
            <a:avLst>
              <a:gd name="adj" fmla="val 16667"/>
            </a:avLst>
          </a:prstGeom>
          <a:solidFill>
            <a:srgbClr val="EDE9F6"/>
          </a:solidFill>
          <a:ln>
            <a:solidFill>
              <a:srgbClr val="EDE9F6"/>
            </a:solidFill>
          </a:ln>
        </p:spPr>
        <p:txBody>
          <a:bodyPr lIns="45719" rIns="45719" anchor="ctr"/>
          <a:lstStyle/>
          <a:p>
            <a:pPr algn="ctr"/>
            <a:endParaRPr/>
          </a:p>
        </p:txBody>
      </p:sp>
      <p:sp>
        <p:nvSpPr>
          <p:cNvPr id="126" name="Google Shape;95;p16"/>
          <p:cNvSpPr/>
          <p:nvPr/>
        </p:nvSpPr>
        <p:spPr>
          <a:xfrm>
            <a:off x="7728638" y="2468103"/>
            <a:ext cx="2245861" cy="51008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EDE9F6"/>
          </a:solidFill>
          <a:ln>
            <a:solidFill>
              <a:srgbClr val="EDE9F6"/>
            </a:solidFill>
          </a:ln>
        </p:spPr>
        <p:txBody>
          <a:bodyPr lIns="45719" rIns="45719" anchor="ctr"/>
          <a:lstStyle/>
          <a:p>
            <a:pPr algn="ctr"/>
            <a:endParaRPr/>
          </a:p>
        </p:txBody>
      </p:sp>
      <p:sp>
        <p:nvSpPr>
          <p:cNvPr id="127" name="Google Shape;96;p16"/>
          <p:cNvSpPr txBox="1"/>
          <p:nvPr/>
        </p:nvSpPr>
        <p:spPr>
          <a:xfrm>
            <a:off x="3541200" y="4704246"/>
            <a:ext cx="2061600" cy="3479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lvl1pPr algn="ctr">
              <a:defRPr sz="1100">
                <a:solidFill>
                  <a:srgbClr val="FFFFFF"/>
                </a:solidFill>
                <a:latin typeface="Lato"/>
                <a:ea typeface="Lato"/>
                <a:cs typeface="Lato"/>
                <a:sym typeface="Lato"/>
              </a:defRPr>
            </a:lvl1pPr>
          </a:lstStyle>
          <a:p>
            <a:r>
              <a:t>www.bserved.us</a:t>
            </a:r>
          </a:p>
        </p:txBody>
      </p:sp>
      <p:sp>
        <p:nvSpPr>
          <p:cNvPr id="2" name="Google Shape;91;p16">
            <a:extLst>
              <a:ext uri="{FF2B5EF4-FFF2-40B4-BE49-F238E27FC236}">
                <a16:creationId xmlns:a16="http://schemas.microsoft.com/office/drawing/2014/main" id="{E32D72BD-F912-3A2C-9BCC-84D6EBA5350B}"/>
              </a:ext>
            </a:extLst>
          </p:cNvPr>
          <p:cNvSpPr txBox="1"/>
          <p:nvPr/>
        </p:nvSpPr>
        <p:spPr>
          <a:xfrm>
            <a:off x="855901" y="3776260"/>
            <a:ext cx="7995667" cy="10464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lgn="ctr">
              <a:defRPr sz="3700" b="1">
                <a:solidFill>
                  <a:srgbClr val="FFFFFF"/>
                </a:solidFill>
                <a:latin typeface="Lato"/>
                <a:ea typeface="Lato"/>
                <a:cs typeface="Lato"/>
                <a:sym typeface="Lato"/>
              </a:defRPr>
            </a:lvl1pPr>
          </a:lstStyle>
          <a:p>
            <a:r>
              <a:rPr lang="en-US" sz="2800" b="0" dirty="0"/>
              <a:t>Our services may qualify to be </a:t>
            </a:r>
            <a:r>
              <a:rPr lang="en-US" sz="2800" b="0" i="1" u="sng" dirty="0"/>
              <a:t>R</a:t>
            </a:r>
            <a:r>
              <a:rPr lang="en-US" sz="2800" i="1" u="sng" dirty="0"/>
              <a:t>eimbursed at 101% for   Critical Access Hospitals</a:t>
            </a:r>
            <a:endParaRPr sz="2800" i="1" u="sng" dirty="0"/>
          </a:p>
        </p:txBody>
      </p:sp>
    </p:spTree>
    <p:extLst>
      <p:ext uri="{BB962C8B-B14F-4D97-AF65-F5344CB8AC3E}">
        <p14:creationId xmlns:p14="http://schemas.microsoft.com/office/powerpoint/2010/main" val="153899094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1"/>
          <p:cNvSpPr/>
          <p:nvPr/>
        </p:nvSpPr>
        <p:spPr>
          <a:xfrm>
            <a:off x="2402775" y="-133225"/>
            <a:ext cx="4710000" cy="779700"/>
          </a:xfrm>
          <a:prstGeom prst="roundRect">
            <a:avLst>
              <a:gd name="adj" fmla="val 16667"/>
            </a:avLst>
          </a:prstGeom>
          <a:solidFill>
            <a:srgbClr val="7176B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5" name="Google Shape;245;p31"/>
          <p:cNvSpPr txBox="1">
            <a:spLocks noGrp="1"/>
          </p:cNvSpPr>
          <p:nvPr>
            <p:ph type="title" idx="4294967295"/>
          </p:nvPr>
        </p:nvSpPr>
        <p:spPr>
          <a:xfrm>
            <a:off x="2402775" y="12963"/>
            <a:ext cx="471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891"/>
              <a:buNone/>
            </a:pPr>
            <a:r>
              <a:rPr lang="en" sz="1708" dirty="0">
                <a:solidFill>
                  <a:schemeClr val="lt1"/>
                </a:solidFill>
                <a:latin typeface="Lato"/>
                <a:ea typeface="Lato"/>
                <a:cs typeface="Lato"/>
                <a:sym typeface="Lato"/>
              </a:rPr>
              <a:t>Potential Revenue</a:t>
            </a:r>
            <a:endParaRPr sz="1708" dirty="0">
              <a:solidFill>
                <a:schemeClr val="lt1"/>
              </a:solidFill>
              <a:latin typeface="Lato"/>
              <a:ea typeface="Lato"/>
              <a:cs typeface="Lato"/>
              <a:sym typeface="Lato"/>
            </a:endParaRPr>
          </a:p>
        </p:txBody>
      </p:sp>
      <p:graphicFrame>
        <p:nvGraphicFramePr>
          <p:cNvPr id="246" name="Google Shape;246;p31"/>
          <p:cNvGraphicFramePr/>
          <p:nvPr>
            <p:extLst>
              <p:ext uri="{D42A27DB-BD31-4B8C-83A1-F6EECF244321}">
                <p14:modId xmlns:p14="http://schemas.microsoft.com/office/powerpoint/2010/main" val="2655467673"/>
              </p:ext>
            </p:extLst>
          </p:nvPr>
        </p:nvGraphicFramePr>
        <p:xfrm>
          <a:off x="878375" y="1943946"/>
          <a:ext cx="7758800" cy="2353665"/>
        </p:xfrm>
        <a:graphic>
          <a:graphicData uri="http://schemas.openxmlformats.org/drawingml/2006/table">
            <a:tbl>
              <a:tblPr>
                <a:noFill/>
              </a:tblPr>
              <a:tblGrid>
                <a:gridCol w="1939700">
                  <a:extLst>
                    <a:ext uri="{9D8B030D-6E8A-4147-A177-3AD203B41FA5}">
                      <a16:colId xmlns:a16="http://schemas.microsoft.com/office/drawing/2014/main" val="20000"/>
                    </a:ext>
                  </a:extLst>
                </a:gridCol>
                <a:gridCol w="1753925">
                  <a:extLst>
                    <a:ext uri="{9D8B030D-6E8A-4147-A177-3AD203B41FA5}">
                      <a16:colId xmlns:a16="http://schemas.microsoft.com/office/drawing/2014/main" val="20001"/>
                    </a:ext>
                  </a:extLst>
                </a:gridCol>
                <a:gridCol w="2125475">
                  <a:extLst>
                    <a:ext uri="{9D8B030D-6E8A-4147-A177-3AD203B41FA5}">
                      <a16:colId xmlns:a16="http://schemas.microsoft.com/office/drawing/2014/main" val="20002"/>
                    </a:ext>
                  </a:extLst>
                </a:gridCol>
                <a:gridCol w="1939700">
                  <a:extLst>
                    <a:ext uri="{9D8B030D-6E8A-4147-A177-3AD203B41FA5}">
                      <a16:colId xmlns:a16="http://schemas.microsoft.com/office/drawing/2014/main" val="20003"/>
                    </a:ext>
                  </a:extLst>
                </a:gridCol>
              </a:tblGrid>
              <a:tr h="406075">
                <a:tc>
                  <a:txBody>
                    <a:bodyPr/>
                    <a:lstStyle/>
                    <a:p>
                      <a:pPr marL="0" lvl="0" indent="0" algn="ctr" rtl="0">
                        <a:spcBef>
                          <a:spcPts val="0"/>
                        </a:spcBef>
                        <a:spcAft>
                          <a:spcPts val="0"/>
                        </a:spcAft>
                        <a:buNone/>
                      </a:pPr>
                      <a:r>
                        <a:rPr lang="en" sz="1200" b="1" dirty="0">
                          <a:solidFill>
                            <a:srgbClr val="363266"/>
                          </a:solidFill>
                          <a:latin typeface="Lato"/>
                          <a:ea typeface="Lato"/>
                          <a:cs typeface="Lato"/>
                          <a:sym typeface="Lato"/>
                        </a:rPr>
                        <a:t>ED UM IMPACT</a:t>
                      </a:r>
                      <a:endParaRPr dirty="0"/>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Clr>
                          <a:schemeClr val="dk1"/>
                        </a:buClr>
                        <a:buSzPts val="1100"/>
                        <a:buFont typeface="Arial"/>
                        <a:buNone/>
                      </a:pPr>
                      <a:r>
                        <a:rPr lang="en" sz="1200" dirty="0">
                          <a:solidFill>
                            <a:srgbClr val="363266"/>
                          </a:solidFill>
                          <a:latin typeface="Lato"/>
                          <a:ea typeface="Lato"/>
                          <a:cs typeface="Lato"/>
                          <a:sym typeface="Lato"/>
                        </a:rPr>
                        <a:t>Additional </a:t>
                      </a:r>
                      <a:r>
                        <a:rPr lang="en-US" sz="1200" dirty="0">
                          <a:solidFill>
                            <a:srgbClr val="363266"/>
                          </a:solidFill>
                          <a:latin typeface="Lato"/>
                          <a:ea typeface="Lato"/>
                          <a:cs typeface="Lato"/>
                          <a:sym typeface="Lato"/>
                        </a:rPr>
                        <a:t>Admissions</a:t>
                      </a:r>
                      <a:endParaRPr sz="1200" dirty="0">
                        <a:solidFill>
                          <a:srgbClr val="363266"/>
                        </a:solidFill>
                        <a:latin typeface="Lato"/>
                        <a:ea typeface="Lato"/>
                        <a:cs typeface="Lato"/>
                        <a:sym typeface="Lato"/>
                      </a:endParaRPr>
                    </a:p>
                    <a:p>
                      <a:pPr marL="0" lvl="0" indent="0" algn="ctr" rtl="0">
                        <a:spcBef>
                          <a:spcPts val="0"/>
                        </a:spcBef>
                        <a:spcAft>
                          <a:spcPts val="0"/>
                        </a:spcAft>
                        <a:buNone/>
                      </a:pPr>
                      <a:r>
                        <a:rPr lang="en" sz="1200" dirty="0">
                          <a:solidFill>
                            <a:srgbClr val="363266"/>
                          </a:solidFill>
                          <a:latin typeface="Lato"/>
                          <a:ea typeface="Lato"/>
                          <a:cs typeface="Lato"/>
                          <a:sym typeface="Lato"/>
                        </a:rPr>
                        <a:t>per Month</a:t>
                      </a:r>
                      <a:endParaRPr dirty="0"/>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Clr>
                          <a:schemeClr val="dk1"/>
                        </a:buClr>
                        <a:buSzPts val="1100"/>
                        <a:buFont typeface="Arial"/>
                        <a:buNone/>
                      </a:pPr>
                      <a:r>
                        <a:rPr lang="en" sz="1200">
                          <a:solidFill>
                            <a:srgbClr val="363266"/>
                          </a:solidFill>
                          <a:latin typeface="Lato"/>
                          <a:ea typeface="Lato"/>
                          <a:cs typeface="Lato"/>
                          <a:sym typeface="Lato"/>
                        </a:rPr>
                        <a:t>Typical</a:t>
                      </a:r>
                      <a:endParaRPr sz="1200">
                        <a:solidFill>
                          <a:srgbClr val="363266"/>
                        </a:solidFill>
                        <a:latin typeface="Lato"/>
                        <a:ea typeface="Lato"/>
                        <a:cs typeface="Lato"/>
                        <a:sym typeface="Lato"/>
                      </a:endParaRPr>
                    </a:p>
                    <a:p>
                      <a:pPr marL="0" lvl="0" indent="0" algn="ctr" rtl="0">
                        <a:spcBef>
                          <a:spcPts val="0"/>
                        </a:spcBef>
                        <a:spcAft>
                          <a:spcPts val="0"/>
                        </a:spcAft>
                        <a:buNone/>
                      </a:pPr>
                      <a:r>
                        <a:rPr lang="en" sz="1200">
                          <a:solidFill>
                            <a:srgbClr val="363266"/>
                          </a:solidFill>
                          <a:latin typeface="Lato"/>
                          <a:ea typeface="Lato"/>
                          <a:cs typeface="Lato"/>
                          <a:sym typeface="Lato"/>
                        </a:rPr>
                        <a:t>Reimbursement</a:t>
                      </a:r>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Clr>
                          <a:schemeClr val="dk1"/>
                        </a:buClr>
                        <a:buSzPts val="1100"/>
                        <a:buFont typeface="Arial"/>
                        <a:buNone/>
                      </a:pPr>
                      <a:r>
                        <a:rPr lang="en" sz="1200" dirty="0">
                          <a:solidFill>
                            <a:srgbClr val="363266"/>
                          </a:solidFill>
                          <a:latin typeface="Lato"/>
                          <a:ea typeface="Lato"/>
                          <a:cs typeface="Lato"/>
                          <a:sym typeface="Lato"/>
                        </a:rPr>
                        <a:t>Average</a:t>
                      </a:r>
                      <a:endParaRPr sz="1200" dirty="0">
                        <a:solidFill>
                          <a:srgbClr val="363266"/>
                        </a:solidFill>
                        <a:latin typeface="Lato"/>
                        <a:ea typeface="Lato"/>
                        <a:cs typeface="Lato"/>
                        <a:sym typeface="Lato"/>
                      </a:endParaRPr>
                    </a:p>
                    <a:p>
                      <a:pPr marL="0" lvl="0" indent="0" algn="ctr" rtl="0">
                        <a:spcBef>
                          <a:spcPts val="0"/>
                        </a:spcBef>
                        <a:spcAft>
                          <a:spcPts val="0"/>
                        </a:spcAft>
                        <a:buNone/>
                      </a:pPr>
                      <a:r>
                        <a:rPr lang="en" sz="1200" dirty="0">
                          <a:solidFill>
                            <a:srgbClr val="363266"/>
                          </a:solidFill>
                          <a:latin typeface="Lato"/>
                          <a:ea typeface="Lato"/>
                          <a:cs typeface="Lato"/>
                          <a:sym typeface="Lato"/>
                        </a:rPr>
                        <a:t>Additional Revenue</a:t>
                      </a:r>
                      <a:endParaRPr dirty="0"/>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extLst>
                  <a:ext uri="{0D108BD9-81ED-4DB2-BD59-A6C34878D82A}">
                    <a16:rowId xmlns:a16="http://schemas.microsoft.com/office/drawing/2014/main" val="10000"/>
                  </a:ext>
                </a:extLst>
              </a:tr>
              <a:tr h="428975">
                <a:tc>
                  <a:txBody>
                    <a:bodyPr/>
                    <a:lstStyle/>
                    <a:p>
                      <a:pPr marL="0" lvl="0" indent="0" algn="ctr" rtl="0">
                        <a:spcBef>
                          <a:spcPts val="0"/>
                        </a:spcBef>
                        <a:spcAft>
                          <a:spcPts val="0"/>
                        </a:spcAft>
                        <a:buNone/>
                      </a:pPr>
                      <a:r>
                        <a:rPr lang="en" sz="1100" dirty="0">
                          <a:solidFill>
                            <a:srgbClr val="363266"/>
                          </a:solidFill>
                          <a:latin typeface="Lato"/>
                          <a:ea typeface="Lato"/>
                          <a:cs typeface="Lato"/>
                          <a:sym typeface="Lato"/>
                        </a:rPr>
                        <a:t>ED Additional Admissions</a:t>
                      </a:r>
                      <a:endParaRPr dirty="0"/>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dirty="0">
                          <a:solidFill>
                            <a:srgbClr val="363266"/>
                          </a:solidFill>
                          <a:latin typeface="Lato"/>
                          <a:ea typeface="Lato"/>
                          <a:cs typeface="Lato"/>
                          <a:sym typeface="Lato"/>
                        </a:rPr>
                        <a:t>4</a:t>
                      </a: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428975">
                <a:tc>
                  <a:txBody>
                    <a:bodyPr/>
                    <a:lstStyle/>
                    <a:p>
                      <a:pPr marL="0" lvl="0" indent="0" algn="ctr" rtl="0">
                        <a:spcBef>
                          <a:spcPts val="0"/>
                        </a:spcBef>
                        <a:spcAft>
                          <a:spcPts val="0"/>
                        </a:spcAft>
                        <a:buNone/>
                      </a:pPr>
                      <a:r>
                        <a:rPr lang="en" sz="1100">
                          <a:solidFill>
                            <a:srgbClr val="363266"/>
                          </a:solidFill>
                          <a:latin typeface="Lato"/>
                          <a:ea typeface="Lato"/>
                          <a:cs typeface="Lato"/>
                          <a:sym typeface="Lato"/>
                        </a:rPr>
                        <a:t>Observation</a:t>
                      </a:r>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dirty="0">
                          <a:solidFill>
                            <a:srgbClr val="363266"/>
                          </a:solidFill>
                          <a:latin typeface="Lato"/>
                          <a:ea typeface="Lato"/>
                          <a:cs typeface="Lato"/>
                          <a:sym typeface="Lato"/>
                        </a:rPr>
                        <a:t>2</a:t>
                      </a:r>
                      <a:endParaRPr sz="10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dirty="0">
                          <a:solidFill>
                            <a:srgbClr val="363266"/>
                          </a:solidFill>
                          <a:latin typeface="Lato"/>
                          <a:ea typeface="Lato"/>
                          <a:cs typeface="Lato"/>
                          <a:sym typeface="Lato"/>
                        </a:rPr>
                        <a:t>$1,824</a:t>
                      </a:r>
                      <a:endParaRPr sz="10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dirty="0">
                          <a:solidFill>
                            <a:srgbClr val="363266"/>
                          </a:solidFill>
                          <a:latin typeface="Lato"/>
                          <a:ea typeface="Lato"/>
                          <a:cs typeface="Lato"/>
                          <a:sym typeface="Lato"/>
                        </a:rPr>
                        <a:t>$3,648</a:t>
                      </a: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428975">
                <a:tc>
                  <a:txBody>
                    <a:bodyPr/>
                    <a:lstStyle/>
                    <a:p>
                      <a:pPr marL="0" lvl="0" indent="0" algn="ctr" rtl="0">
                        <a:spcBef>
                          <a:spcPts val="0"/>
                        </a:spcBef>
                        <a:spcAft>
                          <a:spcPts val="0"/>
                        </a:spcAft>
                        <a:buNone/>
                      </a:pPr>
                      <a:r>
                        <a:rPr lang="en" sz="1100">
                          <a:solidFill>
                            <a:srgbClr val="363266"/>
                          </a:solidFill>
                          <a:latin typeface="Lato"/>
                          <a:ea typeface="Lato"/>
                          <a:cs typeface="Lato"/>
                          <a:sym typeface="Lato"/>
                        </a:rPr>
                        <a:t>Inpatient</a:t>
                      </a:r>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dirty="0">
                          <a:solidFill>
                            <a:srgbClr val="363266"/>
                          </a:solidFill>
                          <a:latin typeface="Lato"/>
                          <a:ea typeface="Lato"/>
                          <a:cs typeface="Lato"/>
                          <a:sym typeface="Lato"/>
                        </a:rPr>
                        <a:t>2</a:t>
                      </a:r>
                      <a:endParaRPr sz="10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dirty="0">
                          <a:solidFill>
                            <a:srgbClr val="363266"/>
                          </a:solidFill>
                          <a:latin typeface="Lato"/>
                          <a:ea typeface="Lato"/>
                          <a:cs typeface="Lato"/>
                          <a:sym typeface="Lato"/>
                        </a:rPr>
                        <a:t>$7,658</a:t>
                      </a:r>
                      <a:endParaRPr sz="10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000" dirty="0">
                          <a:solidFill>
                            <a:srgbClr val="363266"/>
                          </a:solidFill>
                          <a:latin typeface="Lato"/>
                          <a:ea typeface="Lato"/>
                          <a:cs typeface="Lato"/>
                          <a:sym typeface="Lato"/>
                        </a:rPr>
                        <a:t>$15,316</a:t>
                      </a: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extLst>
                  <a:ext uri="{0D108BD9-81ED-4DB2-BD59-A6C34878D82A}">
                    <a16:rowId xmlns:a16="http://schemas.microsoft.com/office/drawing/2014/main" val="10003"/>
                  </a:ext>
                </a:extLst>
              </a:tr>
              <a:tr h="428975">
                <a:tc>
                  <a:txBody>
                    <a:bodyPr/>
                    <a:lstStyle/>
                    <a:p>
                      <a:pPr marL="0" lvl="0" indent="0" algn="ctr" rtl="0">
                        <a:spcBef>
                          <a:spcPts val="0"/>
                        </a:spcBef>
                        <a:spcAft>
                          <a:spcPts val="0"/>
                        </a:spcAft>
                        <a:buNone/>
                      </a:pPr>
                      <a:r>
                        <a:rPr lang="en" sz="1100" b="1" dirty="0">
                          <a:solidFill>
                            <a:srgbClr val="363266"/>
                          </a:solidFill>
                          <a:latin typeface="Lato"/>
                          <a:ea typeface="Lato"/>
                          <a:cs typeface="Lato"/>
                          <a:sym typeface="Lato"/>
                        </a:rPr>
                        <a:t>Additional Admissions Impact</a:t>
                      </a:r>
                      <a:endParaRPr dirty="0"/>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0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b="1" dirty="0">
                          <a:solidFill>
                            <a:srgbClr val="363266"/>
                          </a:solidFill>
                          <a:latin typeface="Lato"/>
                          <a:ea typeface="Lato"/>
                          <a:cs typeface="Lato"/>
                          <a:sym typeface="Lato"/>
                        </a:rPr>
                        <a:t>$18,965</a:t>
                      </a:r>
                      <a:endParaRPr sz="1100" b="1"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9071287E-9EF3-F944-1521-E15624A7CEA0}"/>
              </a:ext>
            </a:extLst>
          </p:cNvPr>
          <p:cNvSpPr txBox="1"/>
          <p:nvPr/>
        </p:nvSpPr>
        <p:spPr>
          <a:xfrm>
            <a:off x="2286000" y="1126453"/>
            <a:ext cx="4572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lvl="0" indent="0" algn="ctr" rtl="0">
              <a:spcBef>
                <a:spcPts val="0"/>
              </a:spcBef>
              <a:spcAft>
                <a:spcPts val="0"/>
              </a:spcAft>
              <a:buNone/>
            </a:pPr>
            <a:endParaRPr lang="en-US" b="1" dirty="0">
              <a:solidFill>
                <a:srgbClr val="363266"/>
              </a:solidFill>
              <a:latin typeface="Lato"/>
              <a:ea typeface="Lato"/>
              <a:cs typeface="Lato"/>
              <a:sym typeface="Lato"/>
            </a:endParaRPr>
          </a:p>
          <a:p>
            <a:pPr marL="0" lvl="0" indent="0" algn="ctr" rtl="0">
              <a:spcBef>
                <a:spcPts val="0"/>
              </a:spcBef>
              <a:spcAft>
                <a:spcPts val="0"/>
              </a:spcAft>
              <a:buNone/>
            </a:pPr>
            <a:endParaRPr lang="en-US" dirty="0"/>
          </a:p>
        </p:txBody>
      </p:sp>
      <p:sp>
        <p:nvSpPr>
          <p:cNvPr id="7" name="TextBox 6">
            <a:extLst>
              <a:ext uri="{FF2B5EF4-FFF2-40B4-BE49-F238E27FC236}">
                <a16:creationId xmlns:a16="http://schemas.microsoft.com/office/drawing/2014/main" id="{1F1BC0E0-B54D-8379-5E52-886110FFD247}"/>
              </a:ext>
            </a:extLst>
          </p:cNvPr>
          <p:cNvSpPr txBox="1"/>
          <p:nvPr/>
        </p:nvSpPr>
        <p:spPr>
          <a:xfrm>
            <a:off x="2286000" y="864099"/>
            <a:ext cx="4572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 dirty="0">
                <a:solidFill>
                  <a:schemeClr val="tx1"/>
                </a:solidFill>
                <a:latin typeface="Lato"/>
                <a:ea typeface="Lato"/>
                <a:cs typeface="Lato"/>
                <a:sym typeface="Lato"/>
              </a:rPr>
              <a:t>Even a small improvement in detecting missed opportunities leads to huge gains!</a:t>
            </a:r>
            <a:endParaRPr 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10" name="Google Shape;258;p33">
            <a:extLst>
              <a:ext uri="{FF2B5EF4-FFF2-40B4-BE49-F238E27FC236}">
                <a16:creationId xmlns:a16="http://schemas.microsoft.com/office/drawing/2014/main" id="{F1A0B390-3BAF-AD52-4C66-AD5811A6997A}"/>
              </a:ext>
            </a:extLst>
          </p:cNvPr>
          <p:cNvSpPr/>
          <p:nvPr/>
        </p:nvSpPr>
        <p:spPr>
          <a:xfrm>
            <a:off x="3164375" y="2861238"/>
            <a:ext cx="3416307" cy="719414"/>
          </a:xfrm>
          <a:prstGeom prst="roundRect">
            <a:avLst>
              <a:gd name="adj" fmla="val 16667"/>
            </a:avLst>
          </a:prstGeom>
          <a:solidFill>
            <a:srgbClr val="7176B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8" name="Google Shape;258;p33"/>
          <p:cNvSpPr/>
          <p:nvPr/>
        </p:nvSpPr>
        <p:spPr>
          <a:xfrm>
            <a:off x="2402775" y="-133225"/>
            <a:ext cx="4710000" cy="779700"/>
          </a:xfrm>
          <a:prstGeom prst="roundRect">
            <a:avLst>
              <a:gd name="adj" fmla="val 16667"/>
            </a:avLst>
          </a:prstGeom>
          <a:solidFill>
            <a:srgbClr val="7176B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aphicFrame>
        <p:nvGraphicFramePr>
          <p:cNvPr id="260" name="Google Shape;260;p33"/>
          <p:cNvGraphicFramePr/>
          <p:nvPr>
            <p:extLst>
              <p:ext uri="{D42A27DB-BD31-4B8C-83A1-F6EECF244321}">
                <p14:modId xmlns:p14="http://schemas.microsoft.com/office/powerpoint/2010/main" val="3144247281"/>
              </p:ext>
            </p:extLst>
          </p:nvPr>
        </p:nvGraphicFramePr>
        <p:xfrm>
          <a:off x="878375" y="1741828"/>
          <a:ext cx="7758800" cy="915246"/>
        </p:xfrm>
        <a:graphic>
          <a:graphicData uri="http://schemas.openxmlformats.org/drawingml/2006/table">
            <a:tbl>
              <a:tblPr>
                <a:noFill/>
              </a:tblPr>
              <a:tblGrid>
                <a:gridCol w="1939700">
                  <a:extLst>
                    <a:ext uri="{9D8B030D-6E8A-4147-A177-3AD203B41FA5}">
                      <a16:colId xmlns:a16="http://schemas.microsoft.com/office/drawing/2014/main" val="20000"/>
                    </a:ext>
                  </a:extLst>
                </a:gridCol>
                <a:gridCol w="1939700">
                  <a:extLst>
                    <a:ext uri="{9D8B030D-6E8A-4147-A177-3AD203B41FA5}">
                      <a16:colId xmlns:a16="http://schemas.microsoft.com/office/drawing/2014/main" val="20001"/>
                    </a:ext>
                  </a:extLst>
                </a:gridCol>
                <a:gridCol w="1939700">
                  <a:extLst>
                    <a:ext uri="{9D8B030D-6E8A-4147-A177-3AD203B41FA5}">
                      <a16:colId xmlns:a16="http://schemas.microsoft.com/office/drawing/2014/main" val="20002"/>
                    </a:ext>
                  </a:extLst>
                </a:gridCol>
                <a:gridCol w="1939700">
                  <a:extLst>
                    <a:ext uri="{9D8B030D-6E8A-4147-A177-3AD203B41FA5}">
                      <a16:colId xmlns:a16="http://schemas.microsoft.com/office/drawing/2014/main" val="20003"/>
                    </a:ext>
                  </a:extLst>
                </a:gridCol>
              </a:tblGrid>
              <a:tr h="413065">
                <a:tc>
                  <a:txBody>
                    <a:bodyPr/>
                    <a:lstStyle/>
                    <a:p>
                      <a:pPr marL="0" lvl="0" indent="0" algn="ctr" rtl="0">
                        <a:spcBef>
                          <a:spcPts val="0"/>
                        </a:spcBef>
                        <a:spcAft>
                          <a:spcPts val="0"/>
                        </a:spcAft>
                        <a:buClr>
                          <a:schemeClr val="dk1"/>
                        </a:buClr>
                        <a:buSzPts val="1100"/>
                        <a:buFont typeface="Arial"/>
                        <a:buNone/>
                      </a:pPr>
                      <a:r>
                        <a:rPr lang="en" sz="1200" b="1">
                          <a:solidFill>
                            <a:srgbClr val="363266"/>
                          </a:solidFill>
                          <a:latin typeface="Lato"/>
                          <a:ea typeface="Lato"/>
                          <a:cs typeface="Lato"/>
                          <a:sym typeface="Lato"/>
                        </a:rPr>
                        <a:t>ED UM IMPACT</a:t>
                      </a:r>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200" dirty="0">
                          <a:solidFill>
                            <a:srgbClr val="363266"/>
                          </a:solidFill>
                          <a:latin typeface="Lato"/>
                          <a:ea typeface="Lato"/>
                          <a:cs typeface="Lato"/>
                          <a:sym typeface="Lato"/>
                        </a:rPr>
                        <a:t>Average Denial</a:t>
                      </a:r>
                      <a:endParaRPr sz="1200" dirty="0">
                        <a:solidFill>
                          <a:srgbClr val="363266"/>
                        </a:solidFill>
                        <a:latin typeface="Lato"/>
                        <a:ea typeface="Lato"/>
                        <a:cs typeface="Lato"/>
                        <a:sym typeface="Lato"/>
                      </a:endParaRPr>
                    </a:p>
                    <a:p>
                      <a:pPr marL="0" lvl="0" indent="0" algn="ctr" rtl="0">
                        <a:spcBef>
                          <a:spcPts val="0"/>
                        </a:spcBef>
                        <a:spcAft>
                          <a:spcPts val="0"/>
                        </a:spcAft>
                        <a:buNone/>
                      </a:pPr>
                      <a:r>
                        <a:rPr lang="en" sz="1200" dirty="0">
                          <a:solidFill>
                            <a:srgbClr val="363266"/>
                          </a:solidFill>
                          <a:latin typeface="Lato"/>
                          <a:ea typeface="Lato"/>
                          <a:cs typeface="Lato"/>
                          <a:sym typeface="Lato"/>
                        </a:rPr>
                        <a:t>Rate</a:t>
                      </a:r>
                      <a:endParaRPr sz="12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US" sz="1200" dirty="0">
                          <a:solidFill>
                            <a:srgbClr val="363266"/>
                          </a:solidFill>
                          <a:latin typeface="Lato"/>
                          <a:ea typeface="Lato"/>
                          <a:cs typeface="Lato"/>
                          <a:sym typeface="Lato"/>
                        </a:rPr>
                        <a:t>Denials Goal</a:t>
                      </a:r>
                      <a:endParaRPr sz="12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US" sz="1200" dirty="0">
                          <a:solidFill>
                            <a:srgbClr val="363266"/>
                          </a:solidFill>
                          <a:latin typeface="Lato"/>
                          <a:ea typeface="Lato"/>
                          <a:cs typeface="Lato"/>
                          <a:sym typeface="Lato"/>
                        </a:rPr>
                        <a:t>KPI: Improvement Rate from Baseline</a:t>
                      </a:r>
                      <a:endParaRPr sz="12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extLst>
                  <a:ext uri="{0D108BD9-81ED-4DB2-BD59-A6C34878D82A}">
                    <a16:rowId xmlns:a16="http://schemas.microsoft.com/office/drawing/2014/main" val="10000"/>
                  </a:ext>
                </a:extLst>
              </a:tr>
              <a:tr h="366636">
                <a:tc>
                  <a:txBody>
                    <a:bodyPr/>
                    <a:lstStyle/>
                    <a:p>
                      <a:pPr marL="0" lvl="0" indent="0" algn="ctr" rtl="0">
                        <a:spcBef>
                          <a:spcPts val="0"/>
                        </a:spcBef>
                        <a:spcAft>
                          <a:spcPts val="0"/>
                        </a:spcAft>
                        <a:buClr>
                          <a:schemeClr val="dk1"/>
                        </a:buClr>
                        <a:buSzPts val="1100"/>
                        <a:buFont typeface="Arial"/>
                        <a:buNone/>
                      </a:pPr>
                      <a:r>
                        <a:rPr lang="en" sz="1100">
                          <a:solidFill>
                            <a:srgbClr val="363266"/>
                          </a:solidFill>
                          <a:latin typeface="Lato"/>
                          <a:ea typeface="Lato"/>
                          <a:cs typeface="Lato"/>
                          <a:sym typeface="Lato"/>
                        </a:rPr>
                        <a:t>Denial Financial Impact</a:t>
                      </a:r>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dirty="0">
                          <a:solidFill>
                            <a:srgbClr val="363266"/>
                          </a:solidFill>
                          <a:latin typeface="Lato"/>
                          <a:ea typeface="Lato"/>
                          <a:cs typeface="Lato"/>
                          <a:sym typeface="Lato"/>
                        </a:rPr>
                        <a:t>15%</a:t>
                      </a:r>
                      <a:endParaRPr sz="11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US" sz="1100" dirty="0">
                          <a:solidFill>
                            <a:srgbClr val="363266"/>
                          </a:solidFill>
                          <a:latin typeface="Lato"/>
                          <a:ea typeface="Lato"/>
                          <a:cs typeface="Lato"/>
                          <a:sym typeface="Lato"/>
                        </a:rPr>
                        <a:t>Keep below 10%</a:t>
                      </a:r>
                      <a:endParaRPr sz="11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US" sz="1100" b="1" dirty="0">
                          <a:solidFill>
                            <a:srgbClr val="363266"/>
                          </a:solidFill>
                          <a:latin typeface="Lato"/>
                          <a:ea typeface="Lato"/>
                          <a:cs typeface="Lato"/>
                          <a:sym typeface="Lato"/>
                        </a:rPr>
                        <a:t>&gt;10%</a:t>
                      </a: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bl>
          </a:graphicData>
        </a:graphic>
      </p:graphicFrame>
      <p:sp>
        <p:nvSpPr>
          <p:cNvPr id="5" name="Google Shape;245;p31">
            <a:extLst>
              <a:ext uri="{FF2B5EF4-FFF2-40B4-BE49-F238E27FC236}">
                <a16:creationId xmlns:a16="http://schemas.microsoft.com/office/drawing/2014/main" id="{47388D86-BD48-65D6-7744-0FE9FFDFA4C9}"/>
              </a:ext>
            </a:extLst>
          </p:cNvPr>
          <p:cNvSpPr txBox="1">
            <a:spLocks/>
          </p:cNvSpPr>
          <p:nvPr/>
        </p:nvSpPr>
        <p:spPr>
          <a:xfrm>
            <a:off x="2402775" y="12963"/>
            <a:ext cx="4710000" cy="572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91425" tIns="91425" rIns="91425" bIns="91425" anchor="t" anchorCtr="0">
            <a:noAutofit/>
          </a:bodyPr>
          <a:lstStyle>
            <a:lvl1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1pPr>
            <a:lvl2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2pPr>
            <a:lvl3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3pPr>
            <a:lvl4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4pPr>
            <a:lvl5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5pPr>
            <a:lvl6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6pPr>
            <a:lvl7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7pPr>
            <a:lvl8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8pPr>
            <a:lvl9pPr marL="0" marR="0" indent="0" algn="l" defTabSz="914400" rtl="0" latinLnBrk="0">
              <a:lnSpc>
                <a:spcPct val="100000"/>
              </a:lnSpc>
              <a:spcBef>
                <a:spcPts val="0"/>
              </a:spcBef>
              <a:spcAft>
                <a:spcPts val="0"/>
              </a:spcAft>
              <a:buClrTx/>
              <a:buSzTx/>
              <a:buFontTx/>
              <a:buNone/>
              <a:tabLst/>
              <a:defRPr sz="2100" b="0" i="0" u="none" strike="noStrike" cap="none" spc="0" baseline="0">
                <a:solidFill>
                  <a:srgbClr val="FFFFFF"/>
                </a:solidFill>
                <a:uFillTx/>
                <a:latin typeface="Tahoma"/>
                <a:ea typeface="Tahoma"/>
                <a:cs typeface="Tahoma"/>
                <a:sym typeface="Tahoma"/>
              </a:defRPr>
            </a:lvl9pPr>
          </a:lstStyle>
          <a:p>
            <a:pPr algn="ctr" hangingPunct="1">
              <a:buSzPts val="891"/>
            </a:pPr>
            <a:r>
              <a:rPr lang="en-US" sz="1708" dirty="0">
                <a:solidFill>
                  <a:schemeClr val="lt1"/>
                </a:solidFill>
                <a:latin typeface="Lato"/>
                <a:ea typeface="Lato"/>
                <a:cs typeface="Lato"/>
                <a:sym typeface="Lato"/>
              </a:rPr>
              <a:t>Inpatient Medical Denials Management</a:t>
            </a:r>
          </a:p>
        </p:txBody>
      </p:sp>
      <p:sp>
        <p:nvSpPr>
          <p:cNvPr id="6" name="TextBox 5">
            <a:extLst>
              <a:ext uri="{FF2B5EF4-FFF2-40B4-BE49-F238E27FC236}">
                <a16:creationId xmlns:a16="http://schemas.microsoft.com/office/drawing/2014/main" id="{762CF6F2-87E0-3756-3693-F71746231499}"/>
              </a:ext>
            </a:extLst>
          </p:cNvPr>
          <p:cNvSpPr txBox="1"/>
          <p:nvPr/>
        </p:nvSpPr>
        <p:spPr>
          <a:xfrm>
            <a:off x="3371668" y="2926025"/>
            <a:ext cx="3001719" cy="589841"/>
          </a:xfrm>
          <a:prstGeom prst="rect">
            <a:avLst/>
          </a:prstGeom>
          <a:noFill/>
        </p:spPr>
        <p:txBody>
          <a:bodyPr wrap="square">
            <a:spAutoFit/>
          </a:bodyPr>
          <a:lstStyle/>
          <a:p>
            <a:pPr>
              <a:lnSpc>
                <a:spcPct val="150000"/>
              </a:lnSpc>
            </a:pPr>
            <a:r>
              <a:rPr lang="en-US" sz="1200" b="1" dirty="0">
                <a:solidFill>
                  <a:srgbClr val="EDE9F6"/>
                </a:solidFill>
                <a:latin typeface="Lato" panose="020F0502020204030203" pitchFamily="34" charset="0"/>
                <a:ea typeface="Lato" panose="020F0502020204030203" pitchFamily="34" charset="0"/>
                <a:cs typeface="Lato" panose="020F0502020204030203" pitchFamily="34" charset="0"/>
              </a:rPr>
              <a:t>Manage Medical Necessity/DRG denials </a:t>
            </a:r>
          </a:p>
          <a:p>
            <a:pPr marL="171450" indent="-171450">
              <a:lnSpc>
                <a:spcPct val="150000"/>
              </a:lnSpc>
              <a:buFont typeface="Arial" panose="020B0604020202020204" pitchFamily="34" charset="0"/>
              <a:buChar char="•"/>
            </a:pPr>
            <a:r>
              <a:rPr lang="en-US" sz="1100" dirty="0">
                <a:solidFill>
                  <a:srgbClr val="EDE9F6"/>
                </a:solidFill>
                <a:latin typeface="Lato" panose="020F0502020204030203" pitchFamily="34" charset="0"/>
                <a:ea typeface="Lato" panose="020F0502020204030203" pitchFamily="34" charset="0"/>
                <a:cs typeface="Lato" panose="020F0502020204030203" pitchFamily="34" charset="0"/>
              </a:rPr>
              <a:t>Perform Secondary Reviews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p:nvPr/>
        </p:nvSpPr>
        <p:spPr>
          <a:xfrm>
            <a:off x="2402775" y="-133225"/>
            <a:ext cx="4710000" cy="779700"/>
          </a:xfrm>
          <a:prstGeom prst="roundRect">
            <a:avLst>
              <a:gd name="adj" fmla="val 16667"/>
            </a:avLst>
          </a:prstGeom>
          <a:solidFill>
            <a:srgbClr val="7176B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9" name="Google Shape;259;p33"/>
          <p:cNvSpPr txBox="1">
            <a:spLocks noGrp="1"/>
          </p:cNvSpPr>
          <p:nvPr>
            <p:ph type="title" idx="4294967295"/>
          </p:nvPr>
        </p:nvSpPr>
        <p:spPr>
          <a:xfrm>
            <a:off x="2402775" y="73775"/>
            <a:ext cx="471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891"/>
              <a:buNone/>
            </a:pPr>
            <a:r>
              <a:rPr lang="en" sz="1708" dirty="0">
                <a:solidFill>
                  <a:schemeClr val="lt1"/>
                </a:solidFill>
                <a:latin typeface="Lato"/>
                <a:ea typeface="Lato"/>
                <a:cs typeface="Lato"/>
                <a:sym typeface="Lato"/>
              </a:rPr>
              <a:t>Staffing Costs Savings</a:t>
            </a:r>
            <a:endParaRPr sz="1708" dirty="0">
              <a:solidFill>
                <a:schemeClr val="lt1"/>
              </a:solidFill>
              <a:latin typeface="Lato"/>
              <a:ea typeface="Lato"/>
              <a:cs typeface="Lato"/>
              <a:sym typeface="Lato"/>
            </a:endParaRPr>
          </a:p>
        </p:txBody>
      </p:sp>
      <p:graphicFrame>
        <p:nvGraphicFramePr>
          <p:cNvPr id="261" name="Google Shape;261;p33"/>
          <p:cNvGraphicFramePr/>
          <p:nvPr>
            <p:extLst>
              <p:ext uri="{D42A27DB-BD31-4B8C-83A1-F6EECF244321}">
                <p14:modId xmlns:p14="http://schemas.microsoft.com/office/powerpoint/2010/main" val="3319480082"/>
              </p:ext>
            </p:extLst>
          </p:nvPr>
        </p:nvGraphicFramePr>
        <p:xfrm>
          <a:off x="762000" y="1581150"/>
          <a:ext cx="7758800" cy="2444610"/>
        </p:xfrm>
        <a:graphic>
          <a:graphicData uri="http://schemas.openxmlformats.org/drawingml/2006/table">
            <a:tbl>
              <a:tblPr>
                <a:noFill/>
              </a:tblPr>
              <a:tblGrid>
                <a:gridCol w="1939700">
                  <a:extLst>
                    <a:ext uri="{9D8B030D-6E8A-4147-A177-3AD203B41FA5}">
                      <a16:colId xmlns:a16="http://schemas.microsoft.com/office/drawing/2014/main" val="20000"/>
                    </a:ext>
                  </a:extLst>
                </a:gridCol>
                <a:gridCol w="1939700">
                  <a:extLst>
                    <a:ext uri="{9D8B030D-6E8A-4147-A177-3AD203B41FA5}">
                      <a16:colId xmlns:a16="http://schemas.microsoft.com/office/drawing/2014/main" val="20001"/>
                    </a:ext>
                  </a:extLst>
                </a:gridCol>
                <a:gridCol w="1939700">
                  <a:extLst>
                    <a:ext uri="{9D8B030D-6E8A-4147-A177-3AD203B41FA5}">
                      <a16:colId xmlns:a16="http://schemas.microsoft.com/office/drawing/2014/main" val="20002"/>
                    </a:ext>
                  </a:extLst>
                </a:gridCol>
                <a:gridCol w="1939700">
                  <a:extLst>
                    <a:ext uri="{9D8B030D-6E8A-4147-A177-3AD203B41FA5}">
                      <a16:colId xmlns:a16="http://schemas.microsoft.com/office/drawing/2014/main" val="20003"/>
                    </a:ext>
                  </a:extLst>
                </a:gridCol>
              </a:tblGrid>
              <a:tr h="474000">
                <a:tc>
                  <a:txBody>
                    <a:bodyPr/>
                    <a:lstStyle/>
                    <a:p>
                      <a:pPr marL="0" lvl="0" indent="0" algn="ctr" rtl="0">
                        <a:spcBef>
                          <a:spcPts val="0"/>
                        </a:spcBef>
                        <a:spcAft>
                          <a:spcPts val="0"/>
                        </a:spcAft>
                        <a:buNone/>
                      </a:pPr>
                      <a:r>
                        <a:rPr lang="en" sz="1200" b="1" dirty="0">
                          <a:solidFill>
                            <a:srgbClr val="363266"/>
                          </a:solidFill>
                          <a:latin typeface="Lato"/>
                          <a:ea typeface="Lato"/>
                          <a:cs typeface="Lato"/>
                          <a:sym typeface="Lato"/>
                        </a:rPr>
                        <a:t>STAFFING COST</a:t>
                      </a:r>
                      <a:endParaRPr dirty="0"/>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200" dirty="0">
                          <a:solidFill>
                            <a:srgbClr val="363266"/>
                          </a:solidFill>
                          <a:latin typeface="Lato"/>
                          <a:ea typeface="Lato"/>
                          <a:cs typeface="Lato"/>
                          <a:sym typeface="Lato"/>
                        </a:rPr>
                        <a:t>Number of FTEs</a:t>
                      </a:r>
                      <a:endParaRPr sz="12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200" dirty="0">
                          <a:solidFill>
                            <a:srgbClr val="363266"/>
                          </a:solidFill>
                          <a:latin typeface="Lato"/>
                          <a:ea typeface="Lato"/>
                          <a:cs typeface="Lato"/>
                          <a:sym typeface="Lato"/>
                        </a:rPr>
                        <a:t>Per Hour and Benefits</a:t>
                      </a:r>
                      <a:endParaRPr sz="12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200" dirty="0">
                          <a:solidFill>
                            <a:srgbClr val="363266"/>
                          </a:solidFill>
                          <a:latin typeface="Lato"/>
                          <a:ea typeface="Lato"/>
                          <a:cs typeface="Lato"/>
                          <a:sym typeface="Lato"/>
                        </a:rPr>
                        <a:t>Monthly Cost</a:t>
                      </a:r>
                      <a:endParaRPr sz="1200" dirty="0">
                        <a:solidFill>
                          <a:srgbClr val="363266"/>
                        </a:solidFill>
                        <a:latin typeface="Lato"/>
                        <a:ea typeface="Lato"/>
                        <a:cs typeface="Lato"/>
                        <a:sym typeface="Lato"/>
                      </a:endParaRPr>
                    </a:p>
                    <a:p>
                      <a:pPr marL="0" lvl="0" indent="0" algn="ctr" rtl="0">
                        <a:spcBef>
                          <a:spcPts val="0"/>
                        </a:spcBef>
                        <a:spcAft>
                          <a:spcPts val="0"/>
                        </a:spcAft>
                        <a:buNone/>
                      </a:pPr>
                      <a:r>
                        <a:rPr lang="en" sz="1200" dirty="0">
                          <a:solidFill>
                            <a:srgbClr val="363266"/>
                          </a:solidFill>
                          <a:latin typeface="Lato"/>
                          <a:ea typeface="Lato"/>
                          <a:cs typeface="Lato"/>
                          <a:sym typeface="Lato"/>
                        </a:rPr>
                        <a:t>Savings</a:t>
                      </a:r>
                      <a:endParaRPr sz="12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extLst>
                  <a:ext uri="{0D108BD9-81ED-4DB2-BD59-A6C34878D82A}">
                    <a16:rowId xmlns:a16="http://schemas.microsoft.com/office/drawing/2014/main" val="10000"/>
                  </a:ext>
                </a:extLst>
              </a:tr>
              <a:tr h="474000">
                <a:tc>
                  <a:txBody>
                    <a:bodyPr/>
                    <a:lstStyle/>
                    <a:p>
                      <a:pPr marL="0" lvl="0" indent="0" algn="l" rtl="0">
                        <a:spcBef>
                          <a:spcPts val="0"/>
                        </a:spcBef>
                        <a:spcAft>
                          <a:spcPts val="0"/>
                        </a:spcAft>
                        <a:buNone/>
                      </a:pPr>
                      <a:r>
                        <a:rPr lang="en" sz="1100" dirty="0">
                          <a:solidFill>
                            <a:srgbClr val="363266"/>
                          </a:solidFill>
                          <a:latin typeface="Lato"/>
                          <a:ea typeface="Lato"/>
                          <a:cs typeface="Lato"/>
                          <a:sym typeface="Lato"/>
                        </a:rPr>
                        <a:t>ED</a:t>
                      </a:r>
                      <a:endParaRPr sz="11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100" dirty="0">
                          <a:solidFill>
                            <a:srgbClr val="363266"/>
                          </a:solidFill>
                          <a:latin typeface="Lato"/>
                          <a:ea typeface="Lato"/>
                          <a:cs typeface="Lato"/>
                          <a:sym typeface="Lato"/>
                        </a:rPr>
                        <a:t>0.5</a:t>
                      </a:r>
                      <a:endParaRPr sz="11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100" dirty="0">
                          <a:solidFill>
                            <a:srgbClr val="363266"/>
                          </a:solidFill>
                          <a:latin typeface="Lato"/>
                          <a:ea typeface="Lato"/>
                          <a:cs typeface="Lato"/>
                          <a:sym typeface="Lato"/>
                        </a:rPr>
                        <a:t>$70</a:t>
                      </a:r>
                      <a:endParaRPr sz="11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100" dirty="0">
                          <a:solidFill>
                            <a:srgbClr val="363266"/>
                          </a:solidFill>
                          <a:latin typeface="Lato"/>
                          <a:ea typeface="Lato"/>
                          <a:cs typeface="Lato"/>
                          <a:sym typeface="Lato"/>
                        </a:rPr>
                        <a:t>$3,000</a:t>
                      </a:r>
                      <a:endParaRPr sz="11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extLst>
                  <a:ext uri="{0D108BD9-81ED-4DB2-BD59-A6C34878D82A}">
                    <a16:rowId xmlns:a16="http://schemas.microsoft.com/office/drawing/2014/main" val="10001"/>
                  </a:ext>
                </a:extLst>
              </a:tr>
              <a:tr h="474000">
                <a:tc>
                  <a:txBody>
                    <a:bodyPr/>
                    <a:lstStyle/>
                    <a:p>
                      <a:pPr marL="0" lvl="0" indent="0" algn="l" rtl="0">
                        <a:spcBef>
                          <a:spcPts val="0"/>
                        </a:spcBef>
                        <a:spcAft>
                          <a:spcPts val="0"/>
                        </a:spcAft>
                        <a:buNone/>
                      </a:pPr>
                      <a:r>
                        <a:rPr lang="en" sz="1100">
                          <a:solidFill>
                            <a:srgbClr val="363266"/>
                          </a:solidFill>
                          <a:latin typeface="Lato"/>
                          <a:ea typeface="Lato"/>
                          <a:cs typeface="Lato"/>
                          <a:sym typeface="Lato"/>
                        </a:rPr>
                        <a:t>Inpatient</a:t>
                      </a:r>
                      <a:endParaRPr sz="110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lgn="ctr">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100" dirty="0">
                          <a:solidFill>
                            <a:srgbClr val="363266"/>
                          </a:solidFill>
                          <a:latin typeface="Lato"/>
                          <a:ea typeface="Lato"/>
                          <a:cs typeface="Lato"/>
                          <a:sym typeface="Lato"/>
                        </a:rPr>
                        <a:t>0.5</a:t>
                      </a:r>
                      <a:endParaRPr sz="11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lgn="ctr">
                      <a:solidFill>
                        <a:srgbClr val="A29DE0"/>
                      </a:solidFill>
                      <a:prstDash val="solid"/>
                      <a:round/>
                      <a:headEnd type="none" w="sm" len="sm"/>
                      <a:tailEnd type="none" w="sm" len="sm"/>
                    </a:lnB>
                    <a:solidFill>
                      <a:srgbClr val="EDE9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a:ln>
                            <a:noFill/>
                          </a:ln>
                          <a:solidFill>
                            <a:srgbClr val="363266"/>
                          </a:solidFill>
                          <a:effectLst/>
                          <a:uLnTx/>
                          <a:uFillTx/>
                          <a:latin typeface="Lato"/>
                          <a:ea typeface="Lato"/>
                          <a:cs typeface="Lato"/>
                          <a:sym typeface="Lato"/>
                        </a:rPr>
                        <a:t>$70</a:t>
                      </a:r>
                      <a:endParaRPr kumimoji="0" lang="en" sz="1100" b="0" i="0" u="none" strike="noStrike" kern="0" cap="none" spc="0" normalizeH="0" baseline="0" noProof="0" dirty="0">
                        <a:ln>
                          <a:noFill/>
                        </a:ln>
                        <a:solidFill>
                          <a:srgbClr val="363266"/>
                        </a:solidFill>
                        <a:effectLst/>
                        <a:uLnTx/>
                        <a:uFillTx/>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lgn="ctr">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100" dirty="0">
                          <a:solidFill>
                            <a:srgbClr val="363266"/>
                          </a:solidFill>
                          <a:latin typeface="Lato"/>
                          <a:ea typeface="Lato"/>
                          <a:cs typeface="Lato"/>
                          <a:sym typeface="Lato"/>
                        </a:rPr>
                        <a:t>$3,000</a:t>
                      </a: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lgn="ctr">
                      <a:solidFill>
                        <a:srgbClr val="A29DE0"/>
                      </a:solidFill>
                      <a:prstDash val="solid"/>
                      <a:round/>
                      <a:headEnd type="none" w="sm" len="sm"/>
                      <a:tailEnd type="none" w="sm" len="sm"/>
                    </a:lnB>
                    <a:solidFill>
                      <a:srgbClr val="EDE9F6"/>
                    </a:solidFill>
                  </a:tcPr>
                </a:tc>
                <a:extLst>
                  <a:ext uri="{0D108BD9-81ED-4DB2-BD59-A6C34878D82A}">
                    <a16:rowId xmlns:a16="http://schemas.microsoft.com/office/drawing/2014/main" val="10002"/>
                  </a:ext>
                </a:extLst>
              </a:tr>
              <a:tr h="474000">
                <a:tc>
                  <a:txBody>
                    <a:bodyPr/>
                    <a:lstStyle/>
                    <a:p>
                      <a:pPr marL="0" lvl="0" indent="0" algn="l" rtl="0">
                        <a:spcBef>
                          <a:spcPts val="0"/>
                        </a:spcBef>
                        <a:spcAft>
                          <a:spcPts val="0"/>
                        </a:spcAft>
                        <a:buNone/>
                      </a:pPr>
                      <a:r>
                        <a:rPr lang="en-US" sz="1100" dirty="0">
                          <a:solidFill>
                            <a:srgbClr val="363266"/>
                          </a:solidFill>
                          <a:latin typeface="Lato"/>
                          <a:ea typeface="Lato"/>
                          <a:cs typeface="Lato"/>
                          <a:sym typeface="Lato"/>
                        </a:rPr>
                        <a:t>Manager</a:t>
                      </a:r>
                      <a:endParaRPr sz="11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lgn="ctr">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US" sz="1100" dirty="0">
                          <a:solidFill>
                            <a:srgbClr val="363266"/>
                          </a:solidFill>
                          <a:latin typeface="Lato"/>
                          <a:ea typeface="Lato"/>
                          <a:cs typeface="Lato"/>
                          <a:sym typeface="Lato"/>
                        </a:rPr>
                        <a:t>1</a:t>
                      </a:r>
                      <a:endParaRPr sz="11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lgn="ctr">
                      <a:solidFill>
                        <a:srgbClr val="A29DE0"/>
                      </a:solidFill>
                      <a:prstDash val="solid"/>
                      <a:round/>
                      <a:headEnd type="none" w="sm" len="sm"/>
                      <a:tailEnd type="none" w="sm" len="sm"/>
                    </a:lnB>
                    <a:solidFill>
                      <a:srgbClr val="EDE9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a:ln>
                            <a:noFill/>
                          </a:ln>
                          <a:solidFill>
                            <a:srgbClr val="363266"/>
                          </a:solidFill>
                          <a:effectLst/>
                          <a:uLnTx/>
                          <a:uFillTx/>
                          <a:latin typeface="Lato"/>
                          <a:ea typeface="Lato"/>
                          <a:cs typeface="Lato"/>
                          <a:sym typeface="Lato"/>
                        </a:rPr>
                        <a:t>$70</a:t>
                      </a:r>
                      <a:endParaRPr kumimoji="0" lang="en" sz="1100" b="0" i="0" u="none" strike="noStrike" kern="0" cap="none" spc="0" normalizeH="0" baseline="0" noProof="0" dirty="0">
                        <a:ln>
                          <a:noFill/>
                        </a:ln>
                        <a:solidFill>
                          <a:srgbClr val="363266"/>
                        </a:solidFill>
                        <a:effectLst/>
                        <a:uLnTx/>
                        <a:uFillTx/>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lgn="ctr">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US" sz="1100" b="0" dirty="0">
                          <a:solidFill>
                            <a:srgbClr val="363266"/>
                          </a:solidFill>
                          <a:latin typeface="Lato"/>
                          <a:ea typeface="Lato"/>
                          <a:cs typeface="Lato"/>
                          <a:sym typeface="Lato"/>
                        </a:rPr>
                        <a:t>$6,000</a:t>
                      </a:r>
                      <a:endParaRPr sz="1100" b="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lgn="ctr">
                      <a:solidFill>
                        <a:srgbClr val="A29DE0"/>
                      </a:solidFill>
                      <a:prstDash val="solid"/>
                      <a:round/>
                      <a:headEnd type="none" w="sm" len="sm"/>
                      <a:tailEnd type="none" w="sm" len="sm"/>
                    </a:lnB>
                    <a:solidFill>
                      <a:srgbClr val="EDE9F6"/>
                    </a:solidFill>
                  </a:tcPr>
                </a:tc>
                <a:extLst>
                  <a:ext uri="{0D108BD9-81ED-4DB2-BD59-A6C34878D82A}">
                    <a16:rowId xmlns:a16="http://schemas.microsoft.com/office/drawing/2014/main" val="10003"/>
                  </a:ext>
                </a:extLst>
              </a:tr>
              <a:tr h="474000">
                <a:tc>
                  <a:txBody>
                    <a:bodyPr/>
                    <a:lstStyle/>
                    <a:p>
                      <a:pPr marL="0" lvl="0" indent="0" algn="l" rtl="0">
                        <a:spcBef>
                          <a:spcPts val="0"/>
                        </a:spcBef>
                        <a:spcAft>
                          <a:spcPts val="0"/>
                        </a:spcAft>
                        <a:buNone/>
                      </a:pPr>
                      <a:r>
                        <a:rPr lang="en" sz="1100" dirty="0">
                          <a:solidFill>
                            <a:srgbClr val="363266"/>
                          </a:solidFill>
                          <a:latin typeface="Lato"/>
                          <a:ea typeface="Lato"/>
                          <a:cs typeface="Lato"/>
                          <a:sym typeface="Lato"/>
                        </a:rPr>
                        <a:t>Total Staffing Costs Savings</a:t>
                      </a:r>
                      <a:endParaRPr sz="1100" dirty="0">
                        <a:solidFill>
                          <a:srgbClr val="363266"/>
                        </a:solidFill>
                        <a:latin typeface="Lato"/>
                        <a:ea typeface="Lato"/>
                        <a:cs typeface="Lato"/>
                        <a:sym typeface="Lato"/>
                      </a:endParaRPr>
                    </a:p>
                  </a:txBody>
                  <a:tcPr marL="91425" marR="91425" marT="91425" marB="91425" anchor="ctr">
                    <a:lnL w="9525" cap="flat" cmpd="sng">
                      <a:solidFill>
                        <a:srgbClr val="A29DE0"/>
                      </a:solidFill>
                      <a:prstDash val="solid"/>
                      <a:round/>
                      <a:headEnd type="none" w="sm" len="sm"/>
                      <a:tailEnd type="none" w="sm" len="sm"/>
                    </a:lnL>
                    <a:lnR w="9525" cap="flat" cmpd="sng" algn="ctr">
                      <a:solidFill>
                        <a:srgbClr val="A29DE0"/>
                      </a:solidFill>
                      <a:prstDash val="solid"/>
                      <a:round/>
                      <a:headEnd type="none" w="sm" len="sm"/>
                      <a:tailEnd type="none" w="sm" len="sm"/>
                    </a:lnR>
                    <a:lnT w="9525" cap="flat" cmpd="sng" algn="ctr">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100" dirty="0">
                          <a:solidFill>
                            <a:srgbClr val="363266"/>
                          </a:solidFill>
                          <a:latin typeface="Lato"/>
                          <a:ea typeface="Lato"/>
                          <a:cs typeface="Lato"/>
                          <a:sym typeface="Lato"/>
                        </a:rPr>
                        <a:t>2</a:t>
                      </a:r>
                      <a:endParaRPr sz="1100" dirty="0">
                        <a:solidFill>
                          <a:srgbClr val="363266"/>
                        </a:solidFill>
                        <a:latin typeface="Lato"/>
                        <a:ea typeface="Lato"/>
                        <a:cs typeface="Lato"/>
                        <a:sym typeface="Lato"/>
                      </a:endParaRPr>
                    </a:p>
                  </a:txBody>
                  <a:tcPr marL="91425" marR="91425" marT="91425" marB="91425" anchor="ctr">
                    <a:lnL w="9525" cap="flat" cmpd="sng" algn="ctr">
                      <a:solidFill>
                        <a:srgbClr val="A29DE0"/>
                      </a:solidFill>
                      <a:prstDash val="solid"/>
                      <a:round/>
                      <a:headEnd type="none" w="sm" len="sm"/>
                      <a:tailEnd type="none" w="sm" len="sm"/>
                    </a:lnL>
                    <a:lnR w="9525" cap="flat" cmpd="sng" algn="ctr">
                      <a:solidFill>
                        <a:srgbClr val="A29DE0"/>
                      </a:solidFill>
                      <a:prstDash val="solid"/>
                      <a:round/>
                      <a:headEnd type="none" w="sm" len="sm"/>
                      <a:tailEnd type="none" w="sm" len="sm"/>
                    </a:lnR>
                    <a:lnT w="9525" cap="flat" cmpd="sng" algn="ctr">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100" b="0" i="0" u="none" strike="noStrike" kern="0" cap="none" spc="0" normalizeH="0" baseline="0" noProof="0" dirty="0">
                          <a:ln>
                            <a:noFill/>
                          </a:ln>
                          <a:solidFill>
                            <a:srgbClr val="363266"/>
                          </a:solidFill>
                          <a:effectLst/>
                          <a:uLnTx/>
                          <a:uFillTx/>
                          <a:latin typeface="Lato"/>
                          <a:ea typeface="Lato"/>
                          <a:cs typeface="Lato"/>
                          <a:sym typeface="Lato"/>
                        </a:rPr>
                        <a:t>$70</a:t>
                      </a:r>
                    </a:p>
                  </a:txBody>
                  <a:tcPr marL="91425" marR="91425" marT="91425" marB="91425" anchor="ctr">
                    <a:lnL w="9525" cap="flat" cmpd="sng" algn="ctr">
                      <a:solidFill>
                        <a:srgbClr val="A29DE0"/>
                      </a:solidFill>
                      <a:prstDash val="solid"/>
                      <a:round/>
                      <a:headEnd type="none" w="sm" len="sm"/>
                      <a:tailEnd type="none" w="sm" len="sm"/>
                    </a:lnL>
                    <a:lnR w="9525" cap="flat" cmpd="sng" algn="ctr">
                      <a:solidFill>
                        <a:srgbClr val="A29DE0"/>
                      </a:solidFill>
                      <a:prstDash val="solid"/>
                      <a:round/>
                      <a:headEnd type="none" w="sm" len="sm"/>
                      <a:tailEnd type="none" w="sm" len="sm"/>
                    </a:lnR>
                    <a:lnT w="9525" cap="flat" cmpd="sng" algn="ctr">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100" b="1" dirty="0">
                          <a:solidFill>
                            <a:srgbClr val="363266"/>
                          </a:solidFill>
                          <a:latin typeface="Lato"/>
                          <a:ea typeface="Lato"/>
                          <a:cs typeface="Lato"/>
                          <a:sym typeface="Lato"/>
                        </a:rPr>
                        <a:t>$12,000</a:t>
                      </a:r>
                      <a:endParaRPr sz="1100" b="1" dirty="0">
                        <a:solidFill>
                          <a:srgbClr val="363266"/>
                        </a:solidFill>
                        <a:latin typeface="Lato"/>
                        <a:ea typeface="Lato"/>
                        <a:cs typeface="Lato"/>
                        <a:sym typeface="Lato"/>
                      </a:endParaRPr>
                    </a:p>
                  </a:txBody>
                  <a:tcPr marL="91425" marR="91425" marT="91425" marB="91425" anchor="ctr">
                    <a:lnL w="9525" cap="flat" cmpd="sng" algn="ctr">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lgn="ctr">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extLst>
                  <a:ext uri="{0D108BD9-81ED-4DB2-BD59-A6C34878D82A}">
                    <a16:rowId xmlns:a16="http://schemas.microsoft.com/office/drawing/2014/main" val="3538204839"/>
                  </a:ext>
                </a:extLst>
              </a:tr>
            </a:tbl>
          </a:graphicData>
        </a:graphic>
      </p:graphicFrame>
      <p:sp>
        <p:nvSpPr>
          <p:cNvPr id="3" name="Google Shape;258;p33">
            <a:extLst>
              <a:ext uri="{FF2B5EF4-FFF2-40B4-BE49-F238E27FC236}">
                <a16:creationId xmlns:a16="http://schemas.microsoft.com/office/drawing/2014/main" id="{59DA53D4-EBC4-778C-A306-4F64EDF38241}"/>
              </a:ext>
            </a:extLst>
          </p:cNvPr>
          <p:cNvSpPr/>
          <p:nvPr/>
        </p:nvSpPr>
        <p:spPr>
          <a:xfrm>
            <a:off x="762000" y="4108256"/>
            <a:ext cx="7758800" cy="431473"/>
          </a:xfrm>
          <a:prstGeom prst="roundRect">
            <a:avLst>
              <a:gd name="adj" fmla="val 16667"/>
            </a:avLst>
          </a:prstGeom>
          <a:solidFill>
            <a:srgbClr val="7176B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 name="TextBox 3">
            <a:extLst>
              <a:ext uri="{FF2B5EF4-FFF2-40B4-BE49-F238E27FC236}">
                <a16:creationId xmlns:a16="http://schemas.microsoft.com/office/drawing/2014/main" id="{FA4A4618-7D70-8ACB-94A3-D3EA70233294}"/>
              </a:ext>
            </a:extLst>
          </p:cNvPr>
          <p:cNvSpPr txBox="1"/>
          <p:nvPr/>
        </p:nvSpPr>
        <p:spPr>
          <a:xfrm>
            <a:off x="762000" y="4108256"/>
            <a:ext cx="7758800" cy="372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lnSpc>
                <a:spcPct val="150000"/>
              </a:lnSpc>
            </a:pPr>
            <a:r>
              <a:rPr lang="en-US" sz="1400" dirty="0">
                <a:solidFill>
                  <a:srgbClr val="EDE9F6"/>
                </a:solidFill>
                <a:latin typeface="Lato" panose="020F0502020204030203" pitchFamily="34" charset="0"/>
                <a:ea typeface="Lato" panose="020F0502020204030203" pitchFamily="34" charset="0"/>
                <a:cs typeface="Lato" panose="020F0502020204030203" pitchFamily="34" charset="0"/>
              </a:rPr>
              <a:t>Our program is designed to augment existing staff as well as providing full department needs</a:t>
            </a:r>
          </a:p>
        </p:txBody>
      </p:sp>
    </p:spTree>
    <p:extLst>
      <p:ext uri="{BB962C8B-B14F-4D97-AF65-F5344CB8AC3E}">
        <p14:creationId xmlns:p14="http://schemas.microsoft.com/office/powerpoint/2010/main" val="4236307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p:nvPr/>
        </p:nvSpPr>
        <p:spPr>
          <a:xfrm>
            <a:off x="2402775" y="-133225"/>
            <a:ext cx="4710000" cy="779700"/>
          </a:xfrm>
          <a:prstGeom prst="roundRect">
            <a:avLst>
              <a:gd name="adj" fmla="val 16667"/>
            </a:avLst>
          </a:prstGeom>
          <a:solidFill>
            <a:srgbClr val="7176B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68" name="Google Shape;268;p34"/>
          <p:cNvSpPr txBox="1">
            <a:spLocks noGrp="1"/>
          </p:cNvSpPr>
          <p:nvPr>
            <p:ph type="title" idx="4294967295"/>
          </p:nvPr>
        </p:nvSpPr>
        <p:spPr>
          <a:xfrm>
            <a:off x="2402775" y="0"/>
            <a:ext cx="4710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891"/>
              <a:buNone/>
            </a:pPr>
            <a:r>
              <a:rPr lang="en" sz="1708" dirty="0">
                <a:solidFill>
                  <a:schemeClr val="lt1"/>
                </a:solidFill>
                <a:latin typeface="Lato"/>
                <a:ea typeface="Lato"/>
                <a:cs typeface="Lato"/>
                <a:sym typeface="Lato"/>
              </a:rPr>
              <a:t>Cost Per Month of bServed UM Program</a:t>
            </a:r>
            <a:endParaRPr sz="1708" dirty="0">
              <a:solidFill>
                <a:schemeClr val="lt1"/>
              </a:solidFill>
              <a:latin typeface="Lato"/>
              <a:ea typeface="Lato"/>
              <a:cs typeface="Lato"/>
              <a:sym typeface="Lato"/>
            </a:endParaRPr>
          </a:p>
        </p:txBody>
      </p:sp>
      <p:graphicFrame>
        <p:nvGraphicFramePr>
          <p:cNvPr id="269" name="Google Shape;269;p34"/>
          <p:cNvGraphicFramePr/>
          <p:nvPr>
            <p:extLst>
              <p:ext uri="{D42A27DB-BD31-4B8C-83A1-F6EECF244321}">
                <p14:modId xmlns:p14="http://schemas.microsoft.com/office/powerpoint/2010/main" val="480030567"/>
              </p:ext>
            </p:extLst>
          </p:nvPr>
        </p:nvGraphicFramePr>
        <p:xfrm>
          <a:off x="720938" y="1611375"/>
          <a:ext cx="7758825" cy="2400990"/>
        </p:xfrm>
        <a:graphic>
          <a:graphicData uri="http://schemas.openxmlformats.org/drawingml/2006/table">
            <a:tbl>
              <a:tblPr>
                <a:noFill/>
              </a:tblPr>
              <a:tblGrid>
                <a:gridCol w="3641875">
                  <a:extLst>
                    <a:ext uri="{9D8B030D-6E8A-4147-A177-3AD203B41FA5}">
                      <a16:colId xmlns:a16="http://schemas.microsoft.com/office/drawing/2014/main" val="20000"/>
                    </a:ext>
                  </a:extLst>
                </a:gridCol>
                <a:gridCol w="2147025">
                  <a:extLst>
                    <a:ext uri="{9D8B030D-6E8A-4147-A177-3AD203B41FA5}">
                      <a16:colId xmlns:a16="http://schemas.microsoft.com/office/drawing/2014/main" val="20001"/>
                    </a:ext>
                  </a:extLst>
                </a:gridCol>
                <a:gridCol w="1969925">
                  <a:extLst>
                    <a:ext uri="{9D8B030D-6E8A-4147-A177-3AD203B41FA5}">
                      <a16:colId xmlns:a16="http://schemas.microsoft.com/office/drawing/2014/main" val="20002"/>
                    </a:ext>
                  </a:extLst>
                </a:gridCol>
              </a:tblGrid>
              <a:tr h="444750">
                <a:tc>
                  <a:txBody>
                    <a:bodyPr/>
                    <a:lstStyle/>
                    <a:p>
                      <a:pPr marL="0" lvl="0" indent="0" algn="ctr" rtl="0">
                        <a:spcBef>
                          <a:spcPts val="0"/>
                        </a:spcBef>
                        <a:spcAft>
                          <a:spcPts val="0"/>
                        </a:spcAft>
                        <a:buNone/>
                      </a:pPr>
                      <a:r>
                        <a:rPr lang="en" sz="1200">
                          <a:solidFill>
                            <a:srgbClr val="363266"/>
                          </a:solidFill>
                          <a:latin typeface="Lato"/>
                          <a:ea typeface="Lato"/>
                          <a:cs typeface="Lato"/>
                          <a:sym typeface="Lato"/>
                        </a:rPr>
                        <a:t>Cost of bServed’s UM Program for Hospital/ Month</a:t>
                      </a:r>
                      <a:endParaRPr/>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200" dirty="0">
                          <a:solidFill>
                            <a:srgbClr val="363266"/>
                          </a:solidFill>
                          <a:latin typeface="Lato"/>
                          <a:ea typeface="Lato"/>
                          <a:cs typeface="Lato"/>
                          <a:sym typeface="Lato"/>
                        </a:rPr>
                        <a:t>Pay For Performance</a:t>
                      </a:r>
                      <a:endParaRPr dirty="0"/>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 sz="1200" dirty="0">
                          <a:solidFill>
                            <a:srgbClr val="363266"/>
                          </a:solidFill>
                          <a:latin typeface="Lato"/>
                          <a:ea typeface="Lato"/>
                          <a:cs typeface="Lato"/>
                          <a:sym typeface="Lato"/>
                        </a:rPr>
                        <a:t>Estimated Cost/Month</a:t>
                      </a:r>
                      <a:endParaRPr dirty="0"/>
                    </a:p>
                  </a:txBody>
                  <a:tcPr marL="91425" marR="91425" marT="91425" marB="91425" anchor="ctr">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extLst>
                  <a:ext uri="{0D108BD9-81ED-4DB2-BD59-A6C34878D82A}">
                    <a16:rowId xmlns:a16="http://schemas.microsoft.com/office/drawing/2014/main" val="10000"/>
                  </a:ext>
                </a:extLst>
              </a:tr>
              <a:tr h="444750">
                <a:tc>
                  <a:txBody>
                    <a:bodyPr/>
                    <a:lstStyle/>
                    <a:p>
                      <a:pPr marL="0" lvl="0" indent="0" algn="l" rtl="0">
                        <a:spcBef>
                          <a:spcPts val="0"/>
                        </a:spcBef>
                        <a:spcAft>
                          <a:spcPts val="0"/>
                        </a:spcAft>
                        <a:buNone/>
                      </a:pPr>
                      <a:r>
                        <a:rPr lang="en" sz="1100" dirty="0">
                          <a:solidFill>
                            <a:srgbClr val="363266"/>
                          </a:solidFill>
                          <a:latin typeface="Lato"/>
                          <a:ea typeface="Lato"/>
                          <a:cs typeface="Lato"/>
                          <a:sym typeface="Lato"/>
                        </a:rPr>
                        <a:t>Emergency Department UM Reviews</a:t>
                      </a:r>
                      <a:endParaRPr sz="1100" dirty="0">
                        <a:solidFill>
                          <a:srgbClr val="363266"/>
                        </a:solidFill>
                        <a:latin typeface="Lato"/>
                        <a:ea typeface="Lato"/>
                        <a:cs typeface="Lato"/>
                        <a:sym typeface="Lato"/>
                      </a:endParaRPr>
                    </a:p>
                  </a:txBody>
                  <a:tcPr marL="91425" marR="91425" marT="91425" marB="91425">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dirty="0">
                          <a:solidFill>
                            <a:srgbClr val="363266"/>
                          </a:solidFill>
                          <a:latin typeface="Lato"/>
                          <a:ea typeface="Lato"/>
                          <a:cs typeface="Lato"/>
                          <a:sym typeface="Lato"/>
                        </a:rPr>
                        <a:t> </a:t>
                      </a:r>
                      <a:endParaRPr sz="1100" dirty="0">
                        <a:solidFill>
                          <a:srgbClr val="363266"/>
                        </a:solidFill>
                        <a:latin typeface="Lato"/>
                        <a:ea typeface="Lato"/>
                        <a:cs typeface="Lato"/>
                        <a:sym typeface="Lato"/>
                      </a:endParaRPr>
                    </a:p>
                  </a:txBody>
                  <a:tcPr marL="91425" marR="91425" marT="91425" marB="91425">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 sz="1100" dirty="0">
                          <a:solidFill>
                            <a:srgbClr val="363266"/>
                          </a:solidFill>
                          <a:latin typeface="Lato"/>
                          <a:ea typeface="Lato"/>
                          <a:cs typeface="Lato"/>
                          <a:sym typeface="Lato"/>
                        </a:rPr>
                        <a:t> </a:t>
                      </a:r>
                      <a:endParaRPr sz="1100" dirty="0">
                        <a:solidFill>
                          <a:srgbClr val="363266"/>
                        </a:solidFill>
                        <a:latin typeface="Lato"/>
                        <a:ea typeface="Lato"/>
                        <a:cs typeface="Lato"/>
                        <a:sym typeface="Lato"/>
                      </a:endParaRPr>
                    </a:p>
                  </a:txBody>
                  <a:tcPr marL="91425" marR="91425" marT="91425" marB="91425">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extLst>
                  <a:ext uri="{0D108BD9-81ED-4DB2-BD59-A6C34878D82A}">
                    <a16:rowId xmlns:a16="http://schemas.microsoft.com/office/drawing/2014/main" val="10001"/>
                  </a:ext>
                </a:extLst>
              </a:tr>
              <a:tr h="444750">
                <a:tc>
                  <a:txBody>
                    <a:bodyPr/>
                    <a:lstStyle/>
                    <a:p>
                      <a:pPr marL="0" lvl="0" indent="0" algn="l" rtl="0">
                        <a:spcBef>
                          <a:spcPts val="0"/>
                        </a:spcBef>
                        <a:spcAft>
                          <a:spcPts val="0"/>
                        </a:spcAft>
                        <a:buNone/>
                      </a:pPr>
                      <a:r>
                        <a:rPr lang="en-US" sz="1100" dirty="0">
                          <a:solidFill>
                            <a:srgbClr val="363266"/>
                          </a:solidFill>
                          <a:latin typeface="Lato"/>
                          <a:ea typeface="Lato"/>
                          <a:cs typeface="Lato"/>
                          <a:sym typeface="Lato"/>
                        </a:rPr>
                        <a:t>CDI Medicare recalculation of per diem rate based on acuity Total Medicare visits vs CMI. Medicare rates</a:t>
                      </a:r>
                      <a:endParaRPr sz="1100" dirty="0">
                        <a:solidFill>
                          <a:srgbClr val="363266"/>
                        </a:solidFill>
                        <a:latin typeface="Lato"/>
                        <a:ea typeface="Lato"/>
                        <a:cs typeface="Lato"/>
                        <a:sym typeface="Lato"/>
                      </a:endParaRPr>
                    </a:p>
                  </a:txBody>
                  <a:tcPr marL="91425" marR="91425" marT="91425" marB="91425">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US" sz="1100" dirty="0">
                          <a:solidFill>
                            <a:srgbClr val="363266"/>
                          </a:solidFill>
                          <a:latin typeface="Lato"/>
                          <a:ea typeface="Lato"/>
                          <a:cs typeface="Lato"/>
                          <a:sym typeface="Lato"/>
                        </a:rPr>
                        <a:t> </a:t>
                      </a:r>
                      <a:endParaRPr sz="1100" dirty="0">
                        <a:solidFill>
                          <a:srgbClr val="363266"/>
                        </a:solidFill>
                        <a:latin typeface="Lato"/>
                        <a:ea typeface="Lato"/>
                        <a:cs typeface="Lato"/>
                        <a:sym typeface="Lato"/>
                      </a:endParaRPr>
                    </a:p>
                  </a:txBody>
                  <a:tcPr marL="91425" marR="91425" marT="91425" marB="91425">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r>
                        <a:rPr lang="en-US" sz="1100" dirty="0">
                          <a:solidFill>
                            <a:srgbClr val="363266"/>
                          </a:solidFill>
                          <a:latin typeface="Lato"/>
                          <a:ea typeface="Lato"/>
                          <a:cs typeface="Lato"/>
                          <a:sym typeface="Lato"/>
                        </a:rPr>
                        <a:t> </a:t>
                      </a:r>
                      <a:endParaRPr sz="1100" dirty="0">
                        <a:solidFill>
                          <a:srgbClr val="363266"/>
                        </a:solidFill>
                        <a:latin typeface="Lato"/>
                        <a:ea typeface="Lato"/>
                        <a:cs typeface="Lato"/>
                        <a:sym typeface="Lato"/>
                      </a:endParaRPr>
                    </a:p>
                  </a:txBody>
                  <a:tcPr marL="91425" marR="91425" marT="91425" marB="91425">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extLst>
                  <a:ext uri="{0D108BD9-81ED-4DB2-BD59-A6C34878D82A}">
                    <a16:rowId xmlns:a16="http://schemas.microsoft.com/office/drawing/2014/main" val="10002"/>
                  </a:ext>
                </a:extLst>
              </a:tr>
              <a:tr h="444750">
                <a:tc>
                  <a:txBody>
                    <a:bodyPr/>
                    <a:lstStyle/>
                    <a:p>
                      <a:pPr marL="0" lvl="0" indent="0" algn="l" rtl="0">
                        <a:spcBef>
                          <a:spcPts val="0"/>
                        </a:spcBef>
                        <a:spcAft>
                          <a:spcPts val="0"/>
                        </a:spcAft>
                        <a:buNone/>
                      </a:pPr>
                      <a:r>
                        <a:rPr lang="en-US" sz="1100" dirty="0">
                          <a:solidFill>
                            <a:srgbClr val="363266"/>
                          </a:solidFill>
                          <a:latin typeface="Lato"/>
                          <a:ea typeface="Lato"/>
                          <a:cs typeface="Lato"/>
                          <a:sym typeface="Lato"/>
                        </a:rPr>
                        <a:t>Denials Management</a:t>
                      </a:r>
                      <a:endParaRPr sz="1100" dirty="0">
                        <a:solidFill>
                          <a:srgbClr val="363266"/>
                        </a:solidFill>
                        <a:latin typeface="Lato"/>
                        <a:ea typeface="Lato"/>
                        <a:cs typeface="Lato"/>
                        <a:sym typeface="Lato"/>
                      </a:endParaRPr>
                    </a:p>
                  </a:txBody>
                  <a:tcPr marL="91425" marR="91425" marT="91425" marB="91425">
                    <a:lnL w="9525" cap="flat" cmpd="sng">
                      <a:solidFill>
                        <a:srgbClr val="A29DE0"/>
                      </a:solidFill>
                      <a:prstDash val="solid"/>
                      <a:round/>
                      <a:headEnd type="none" w="sm" len="sm"/>
                      <a:tailEnd type="none" w="sm" len="sm"/>
                    </a:lnL>
                    <a:lnR w="9525" cap="flat" cmpd="sng" algn="ctr">
                      <a:solidFill>
                        <a:srgbClr val="A29DE0"/>
                      </a:solidFill>
                      <a:prstDash val="solid"/>
                      <a:round/>
                      <a:headEnd type="none" w="sm" len="sm"/>
                      <a:tailEnd type="none" w="sm" len="sm"/>
                    </a:lnR>
                    <a:lnT w="9525" cap="flat" cmpd="sng" algn="ctr">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600" dirty="0">
                        <a:solidFill>
                          <a:srgbClr val="363266"/>
                        </a:solidFill>
                        <a:latin typeface="Lato"/>
                        <a:ea typeface="Lato"/>
                        <a:cs typeface="Lato"/>
                        <a:sym typeface="Lato"/>
                      </a:endParaRPr>
                    </a:p>
                  </a:txBody>
                  <a:tcPr marL="91425" marR="91425" marT="91425" marB="91425">
                    <a:lnL w="9525" cap="flat" cmpd="sng" algn="ctr">
                      <a:solidFill>
                        <a:srgbClr val="A29DE0"/>
                      </a:solidFill>
                      <a:prstDash val="solid"/>
                      <a:round/>
                      <a:headEnd type="none" w="sm" len="sm"/>
                      <a:tailEnd type="none" w="sm" len="sm"/>
                    </a:lnL>
                    <a:lnR w="9525" cap="flat" cmpd="sng" algn="ctr">
                      <a:solidFill>
                        <a:srgbClr val="A29DE0"/>
                      </a:solidFill>
                      <a:prstDash val="solid"/>
                      <a:round/>
                      <a:headEnd type="none" w="sm" len="sm"/>
                      <a:tailEnd type="none" w="sm" len="sm"/>
                    </a:lnR>
                    <a:lnT w="9525" cap="flat" cmpd="sng" algn="ctr">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tc>
                  <a:txBody>
                    <a:bodyPr/>
                    <a:lstStyle/>
                    <a:p>
                      <a:pPr marL="0" lvl="0" indent="0" algn="ctr" rtl="0">
                        <a:spcBef>
                          <a:spcPts val="0"/>
                        </a:spcBef>
                        <a:spcAft>
                          <a:spcPts val="0"/>
                        </a:spcAft>
                        <a:buNone/>
                      </a:pPr>
                      <a:endParaRPr sz="1100" dirty="0">
                        <a:solidFill>
                          <a:srgbClr val="363266"/>
                        </a:solidFill>
                        <a:latin typeface="Lato"/>
                        <a:ea typeface="Lato"/>
                        <a:cs typeface="Lato"/>
                        <a:sym typeface="Lato"/>
                      </a:endParaRPr>
                    </a:p>
                  </a:txBody>
                  <a:tcPr marL="91425" marR="91425" marT="91425" marB="91425">
                    <a:lnL w="9525" cap="flat" cmpd="sng" algn="ctr">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lgn="ctr">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F3F3F3"/>
                    </a:solidFill>
                  </a:tcPr>
                </a:tc>
                <a:extLst>
                  <a:ext uri="{0D108BD9-81ED-4DB2-BD59-A6C34878D82A}">
                    <a16:rowId xmlns:a16="http://schemas.microsoft.com/office/drawing/2014/main" val="2468582730"/>
                  </a:ext>
                </a:extLst>
              </a:tr>
              <a:tr h="444750">
                <a:tc>
                  <a:txBody>
                    <a:bodyPr/>
                    <a:lstStyle/>
                    <a:p>
                      <a:pPr marL="0" lvl="0" indent="0" algn="l" rtl="0">
                        <a:spcBef>
                          <a:spcPts val="0"/>
                        </a:spcBef>
                        <a:spcAft>
                          <a:spcPts val="0"/>
                        </a:spcAft>
                        <a:buNone/>
                      </a:pPr>
                      <a:r>
                        <a:rPr lang="en" sz="1300" b="1" dirty="0">
                          <a:solidFill>
                            <a:srgbClr val="363266"/>
                          </a:solidFill>
                          <a:latin typeface="Lato"/>
                          <a:ea typeface="Lato"/>
                          <a:cs typeface="Lato"/>
                          <a:sym typeface="Lato"/>
                        </a:rPr>
                        <a:t>Total Cost Monthly Cost</a:t>
                      </a:r>
                      <a:endParaRPr sz="1300" b="1" dirty="0">
                        <a:solidFill>
                          <a:srgbClr val="363266"/>
                        </a:solidFill>
                        <a:latin typeface="Lato"/>
                        <a:ea typeface="Lato"/>
                        <a:cs typeface="Lato"/>
                        <a:sym typeface="Lato"/>
                      </a:endParaRPr>
                    </a:p>
                  </a:txBody>
                  <a:tcPr marL="91425" marR="91425" marT="91425" marB="91425">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363266"/>
                          </a:solidFill>
                          <a:latin typeface="Lato"/>
                          <a:ea typeface="Lato"/>
                          <a:cs typeface="Lato"/>
                          <a:sym typeface="Lato"/>
                        </a:rPr>
                        <a:t>Pay For Performance</a:t>
                      </a:r>
                    </a:p>
                  </a:txBody>
                  <a:tcPr marL="91425" marR="91425" marT="91425" marB="91425">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tc>
                  <a:txBody>
                    <a:bodyPr/>
                    <a:lstStyle/>
                    <a:p>
                      <a:pPr marL="0" lvl="0" indent="0" algn="ctr" rtl="0">
                        <a:spcBef>
                          <a:spcPts val="0"/>
                        </a:spcBef>
                        <a:spcAft>
                          <a:spcPts val="0"/>
                        </a:spcAft>
                        <a:buNone/>
                      </a:pPr>
                      <a:r>
                        <a:rPr lang="en-US" sz="1300" b="1" dirty="0">
                          <a:solidFill>
                            <a:srgbClr val="363266"/>
                          </a:solidFill>
                          <a:latin typeface="Lato"/>
                          <a:ea typeface="Lato"/>
                          <a:cs typeface="Lato"/>
                          <a:sym typeface="Lato"/>
                        </a:rPr>
                        <a:t>$5-7K</a:t>
                      </a:r>
                      <a:endParaRPr sz="1300" b="1" dirty="0">
                        <a:solidFill>
                          <a:srgbClr val="363266"/>
                        </a:solidFill>
                        <a:latin typeface="Lato"/>
                        <a:ea typeface="Lato"/>
                        <a:cs typeface="Lato"/>
                        <a:sym typeface="Lato"/>
                      </a:endParaRPr>
                    </a:p>
                  </a:txBody>
                  <a:tcPr marL="91425" marR="91425" marT="91425" marB="91425">
                    <a:lnL w="9525" cap="flat" cmpd="sng">
                      <a:solidFill>
                        <a:srgbClr val="A29DE0"/>
                      </a:solidFill>
                      <a:prstDash val="solid"/>
                      <a:round/>
                      <a:headEnd type="none" w="sm" len="sm"/>
                      <a:tailEnd type="none" w="sm" len="sm"/>
                    </a:lnL>
                    <a:lnR w="9525" cap="flat" cmpd="sng">
                      <a:solidFill>
                        <a:srgbClr val="A29DE0"/>
                      </a:solidFill>
                      <a:prstDash val="solid"/>
                      <a:round/>
                      <a:headEnd type="none" w="sm" len="sm"/>
                      <a:tailEnd type="none" w="sm" len="sm"/>
                    </a:lnR>
                    <a:lnT w="9525" cap="flat" cmpd="sng">
                      <a:solidFill>
                        <a:srgbClr val="A29DE0"/>
                      </a:solidFill>
                      <a:prstDash val="solid"/>
                      <a:round/>
                      <a:headEnd type="none" w="sm" len="sm"/>
                      <a:tailEnd type="none" w="sm" len="sm"/>
                    </a:lnT>
                    <a:lnB w="9525" cap="flat" cmpd="sng">
                      <a:solidFill>
                        <a:srgbClr val="A29DE0"/>
                      </a:solidFill>
                      <a:prstDash val="solid"/>
                      <a:round/>
                      <a:headEnd type="none" w="sm" len="sm"/>
                      <a:tailEnd type="none" w="sm" len="sm"/>
                    </a:lnB>
                    <a:solidFill>
                      <a:srgbClr val="EDE9F6"/>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4" name="Google Shape;258;p33">
            <a:extLst>
              <a:ext uri="{FF2B5EF4-FFF2-40B4-BE49-F238E27FC236}">
                <a16:creationId xmlns:a16="http://schemas.microsoft.com/office/drawing/2014/main" id="{5C0CA514-873C-6322-2B8A-B6D10D622B94}"/>
              </a:ext>
            </a:extLst>
          </p:cNvPr>
          <p:cNvSpPr/>
          <p:nvPr/>
        </p:nvSpPr>
        <p:spPr>
          <a:xfrm>
            <a:off x="1792983" y="2927509"/>
            <a:ext cx="6160546" cy="458267"/>
          </a:xfrm>
          <a:prstGeom prst="roundRect">
            <a:avLst>
              <a:gd name="adj" fmla="val 16667"/>
            </a:avLst>
          </a:prstGeom>
          <a:solidFill>
            <a:srgbClr val="7176B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8" name="Google Shape;258;p33"/>
          <p:cNvSpPr/>
          <p:nvPr/>
        </p:nvSpPr>
        <p:spPr>
          <a:xfrm>
            <a:off x="2402775" y="-133225"/>
            <a:ext cx="4710000" cy="779700"/>
          </a:xfrm>
          <a:prstGeom prst="roundRect">
            <a:avLst>
              <a:gd name="adj" fmla="val 16667"/>
            </a:avLst>
          </a:prstGeom>
          <a:solidFill>
            <a:srgbClr val="7176B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 name="Google Shape;258;p33">
            <a:extLst>
              <a:ext uri="{FF2B5EF4-FFF2-40B4-BE49-F238E27FC236}">
                <a16:creationId xmlns:a16="http://schemas.microsoft.com/office/drawing/2014/main" id="{2569E13B-9987-816E-3F28-A4670758C671}"/>
              </a:ext>
            </a:extLst>
          </p:cNvPr>
          <p:cNvSpPr/>
          <p:nvPr/>
        </p:nvSpPr>
        <p:spPr>
          <a:xfrm>
            <a:off x="4192391" y="3007916"/>
            <a:ext cx="1380148" cy="297452"/>
          </a:xfrm>
          <a:prstGeom prst="roundRect">
            <a:avLst>
              <a:gd name="adj" fmla="val 16667"/>
            </a:avLst>
          </a:prstGeom>
          <a:solidFill>
            <a:srgbClr val="8CEDAD"/>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algn="ctr"/>
            <a:r>
              <a:rPr lang="en" sz="1800" b="1" dirty="0">
                <a:solidFill>
                  <a:schemeClr val="accent4"/>
                </a:solidFill>
                <a:latin typeface="Lato"/>
                <a:ea typeface="Lato"/>
                <a:cs typeface="Lato"/>
                <a:sym typeface="Lato"/>
              </a:rPr>
              <a:t>$143K</a:t>
            </a:r>
          </a:p>
        </p:txBody>
      </p:sp>
      <p:sp>
        <p:nvSpPr>
          <p:cNvPr id="7" name="Google Shape;245;p31">
            <a:extLst>
              <a:ext uri="{FF2B5EF4-FFF2-40B4-BE49-F238E27FC236}">
                <a16:creationId xmlns:a16="http://schemas.microsoft.com/office/drawing/2014/main" id="{D4C95D02-ABFC-511F-2C69-F34AEE9342F0}"/>
              </a:ext>
            </a:extLst>
          </p:cNvPr>
          <p:cNvSpPr txBox="1">
            <a:spLocks/>
          </p:cNvSpPr>
          <p:nvPr/>
        </p:nvSpPr>
        <p:spPr>
          <a:xfrm>
            <a:off x="2402775" y="-63762"/>
            <a:ext cx="4710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891"/>
            </a:pPr>
            <a:r>
              <a:rPr lang="en-US" sz="1708" dirty="0">
                <a:solidFill>
                  <a:schemeClr val="lt1"/>
                </a:solidFill>
                <a:latin typeface="Lato"/>
                <a:ea typeface="Lato"/>
                <a:cs typeface="Lato"/>
                <a:sym typeface="Lato"/>
              </a:rPr>
              <a:t>Potential Financial Impact of the Proposed </a:t>
            </a:r>
            <a:r>
              <a:rPr lang="en-US" sz="1708" dirty="0" err="1">
                <a:solidFill>
                  <a:schemeClr val="lt1"/>
                </a:solidFill>
                <a:latin typeface="Lato"/>
                <a:ea typeface="Lato"/>
                <a:cs typeface="Lato"/>
                <a:sym typeface="Lato"/>
              </a:rPr>
              <a:t>bServed</a:t>
            </a:r>
            <a:r>
              <a:rPr lang="en-US" sz="1708" dirty="0">
                <a:solidFill>
                  <a:schemeClr val="lt1"/>
                </a:solidFill>
                <a:latin typeface="Lato"/>
                <a:ea typeface="Lato"/>
                <a:cs typeface="Lato"/>
                <a:sym typeface="Lato"/>
              </a:rPr>
              <a:t> UM Program</a:t>
            </a:r>
          </a:p>
        </p:txBody>
      </p:sp>
      <p:sp>
        <p:nvSpPr>
          <p:cNvPr id="6" name="TextBox 5">
            <a:extLst>
              <a:ext uri="{FF2B5EF4-FFF2-40B4-BE49-F238E27FC236}">
                <a16:creationId xmlns:a16="http://schemas.microsoft.com/office/drawing/2014/main" id="{79AF5EF5-1222-9302-804A-CE6DBEFB28A7}"/>
              </a:ext>
            </a:extLst>
          </p:cNvPr>
          <p:cNvSpPr txBox="1"/>
          <p:nvPr/>
        </p:nvSpPr>
        <p:spPr>
          <a:xfrm>
            <a:off x="1792983" y="1542514"/>
            <a:ext cx="6384578" cy="1384995"/>
          </a:xfrm>
          <a:prstGeom prst="rect">
            <a:avLst/>
          </a:prstGeom>
          <a:noFill/>
        </p:spPr>
        <p:txBody>
          <a:bodyPr wrap="square">
            <a:spAutoFit/>
          </a:bodyPr>
          <a:lstStyle/>
          <a:p>
            <a:endParaRPr lang="en" sz="1400" dirty="0">
              <a:solidFill>
                <a:schemeClr val="accent4"/>
              </a:solidFill>
              <a:latin typeface="Lato"/>
              <a:ea typeface="Lato"/>
              <a:cs typeface="Lato"/>
              <a:sym typeface="Lato"/>
            </a:endParaRPr>
          </a:p>
          <a:p>
            <a:pPr algn="ctr"/>
            <a:r>
              <a:rPr lang="en" sz="1400" b="1" u="sng" dirty="0">
                <a:solidFill>
                  <a:schemeClr val="accent4"/>
                </a:solidFill>
                <a:latin typeface="Lato"/>
                <a:ea typeface="Lato"/>
                <a:cs typeface="Lato"/>
                <a:sym typeface="Lato"/>
              </a:rPr>
              <a:t>PER YEAR</a:t>
            </a:r>
          </a:p>
          <a:p>
            <a:r>
              <a:rPr lang="en" sz="1400" dirty="0">
                <a:solidFill>
                  <a:schemeClr val="accent4"/>
                </a:solidFill>
                <a:latin typeface="Lato"/>
                <a:ea typeface="Lato"/>
                <a:cs typeface="Lato"/>
                <a:sym typeface="Lato"/>
              </a:rPr>
              <a:t>Total Financial Impact/Year                                                           $227,581</a:t>
            </a:r>
          </a:p>
          <a:p>
            <a:r>
              <a:rPr lang="en" sz="1400" u="sng" dirty="0">
                <a:solidFill>
                  <a:schemeClr val="accent4"/>
                </a:solidFill>
                <a:latin typeface="Lato"/>
                <a:ea typeface="Lato"/>
                <a:cs typeface="Lato"/>
                <a:sym typeface="Lato"/>
              </a:rPr>
              <a:t>Cost of bServed UM/Denials Program </a:t>
            </a:r>
            <a:r>
              <a:rPr lang="en" sz="1200" u="sng" dirty="0">
                <a:solidFill>
                  <a:schemeClr val="accent4"/>
                </a:solidFill>
                <a:latin typeface="Lato"/>
                <a:ea typeface="Lato"/>
                <a:cs typeface="Lato"/>
                <a:sym typeface="Lato"/>
              </a:rPr>
              <a:t>(Reimbursable)                      </a:t>
            </a:r>
            <a:r>
              <a:rPr lang="en" sz="1400" u="sng" dirty="0">
                <a:solidFill>
                  <a:schemeClr val="accent4"/>
                </a:solidFill>
                <a:latin typeface="Lato"/>
                <a:ea typeface="Lato"/>
                <a:cs typeface="Lato"/>
                <a:sym typeface="Lato"/>
              </a:rPr>
              <a:t>$84,000</a:t>
            </a:r>
          </a:p>
          <a:p>
            <a:r>
              <a:rPr lang="en" sz="1400" b="1" dirty="0">
                <a:solidFill>
                  <a:srgbClr val="363266"/>
                </a:solidFill>
                <a:latin typeface="Lato"/>
                <a:ea typeface="Lato"/>
                <a:cs typeface="Lato"/>
                <a:sym typeface="Lato"/>
              </a:rPr>
              <a:t> </a:t>
            </a:r>
          </a:p>
          <a:p>
            <a:endParaRPr lang="en" sz="1400" b="1" dirty="0">
              <a:solidFill>
                <a:srgbClr val="363266"/>
              </a:solidFill>
              <a:latin typeface="Lato"/>
              <a:ea typeface="Lato"/>
              <a:cs typeface="Lato"/>
              <a:sym typeface="Lato"/>
            </a:endParaRPr>
          </a:p>
        </p:txBody>
      </p:sp>
      <p:sp>
        <p:nvSpPr>
          <p:cNvPr id="9" name="TextBox 8">
            <a:extLst>
              <a:ext uri="{FF2B5EF4-FFF2-40B4-BE49-F238E27FC236}">
                <a16:creationId xmlns:a16="http://schemas.microsoft.com/office/drawing/2014/main" id="{6036F1CB-2559-F521-1905-2AC9CAD9EDDB}"/>
              </a:ext>
            </a:extLst>
          </p:cNvPr>
          <p:cNvSpPr txBox="1"/>
          <p:nvPr/>
        </p:nvSpPr>
        <p:spPr>
          <a:xfrm>
            <a:off x="2422263" y="3409904"/>
            <a:ext cx="4833702" cy="261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100" b="0" dirty="0">
                <a:solidFill>
                  <a:schemeClr val="accent4"/>
                </a:solidFill>
              </a:rPr>
              <a:t>Our services may qualify to be </a:t>
            </a:r>
            <a:r>
              <a:rPr lang="en-US" sz="1100" b="0" i="1" u="sng" dirty="0">
                <a:solidFill>
                  <a:schemeClr val="accent4"/>
                </a:solidFill>
              </a:rPr>
              <a:t>R</a:t>
            </a:r>
            <a:r>
              <a:rPr lang="en-US" sz="1100" i="1" u="sng" dirty="0">
                <a:solidFill>
                  <a:schemeClr val="accent4"/>
                </a:solidFill>
              </a:rPr>
              <a:t>eimbursed at 101% for Critical Access Hospitals</a:t>
            </a:r>
          </a:p>
        </p:txBody>
      </p:sp>
    </p:spTree>
    <p:extLst>
      <p:ext uri="{BB962C8B-B14F-4D97-AF65-F5344CB8AC3E}">
        <p14:creationId xmlns:p14="http://schemas.microsoft.com/office/powerpoint/2010/main" val="2744250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3"/>
          <p:cNvSpPr/>
          <p:nvPr/>
        </p:nvSpPr>
        <p:spPr>
          <a:xfrm>
            <a:off x="2402775" y="-133225"/>
            <a:ext cx="4710000" cy="779700"/>
          </a:xfrm>
          <a:prstGeom prst="roundRect">
            <a:avLst>
              <a:gd name="adj" fmla="val 16667"/>
            </a:avLst>
          </a:prstGeom>
          <a:solidFill>
            <a:srgbClr val="7176B8"/>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245;p31">
            <a:extLst>
              <a:ext uri="{FF2B5EF4-FFF2-40B4-BE49-F238E27FC236}">
                <a16:creationId xmlns:a16="http://schemas.microsoft.com/office/drawing/2014/main" id="{D4C95D02-ABFC-511F-2C69-F34AEE9342F0}"/>
              </a:ext>
            </a:extLst>
          </p:cNvPr>
          <p:cNvSpPr txBox="1">
            <a:spLocks/>
          </p:cNvSpPr>
          <p:nvPr/>
        </p:nvSpPr>
        <p:spPr>
          <a:xfrm>
            <a:off x="2402775" y="73775"/>
            <a:ext cx="4710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ctr">
              <a:buSzPts val="891"/>
            </a:pPr>
            <a:r>
              <a:rPr lang="en-US" sz="1708" dirty="0">
                <a:solidFill>
                  <a:schemeClr val="lt1"/>
                </a:solidFill>
                <a:latin typeface="Lato"/>
                <a:ea typeface="Lato"/>
                <a:cs typeface="Lato"/>
                <a:sym typeface="Lato"/>
              </a:rPr>
              <a:t>SCHEDULE A DEMO</a:t>
            </a:r>
          </a:p>
        </p:txBody>
      </p:sp>
      <p:sp>
        <p:nvSpPr>
          <p:cNvPr id="2" name="Google Shape;186;p26">
            <a:extLst>
              <a:ext uri="{FF2B5EF4-FFF2-40B4-BE49-F238E27FC236}">
                <a16:creationId xmlns:a16="http://schemas.microsoft.com/office/drawing/2014/main" id="{AEF9AE19-55DC-BCD6-A9C8-CA513F3BEB47}"/>
              </a:ext>
            </a:extLst>
          </p:cNvPr>
          <p:cNvSpPr txBox="1"/>
          <p:nvPr/>
        </p:nvSpPr>
        <p:spPr>
          <a:xfrm>
            <a:off x="2819400" y="1254048"/>
            <a:ext cx="3505200" cy="2154406"/>
          </a:xfrm>
          <a:prstGeom prst="rect">
            <a:avLst/>
          </a:prstGeom>
          <a:noFill/>
          <a:ln>
            <a:noFill/>
          </a:ln>
        </p:spPr>
        <p:txBody>
          <a:bodyPr spcFirstLastPara="1" wrap="square" lIns="91425" tIns="91425" rIns="91425" bIns="91425" anchor="t" anchorCtr="0">
            <a:spAutoFit/>
          </a:bodyPr>
          <a:lstStyle/>
          <a:p>
            <a:pPr fontAlgn="t"/>
            <a:endParaRPr lang="en-US" sz="2400" b="0" i="0" dirty="0">
              <a:solidFill>
                <a:srgbClr val="363266"/>
              </a:solidFill>
              <a:effectLst/>
              <a:latin typeface="Aeonik TRIAL"/>
            </a:endParaRPr>
          </a:p>
          <a:p>
            <a:pPr fontAlgn="t"/>
            <a:r>
              <a:rPr lang="en-US" sz="2400" b="0" i="0" dirty="0">
                <a:solidFill>
                  <a:srgbClr val="363266"/>
                </a:solidFill>
                <a:effectLst/>
                <a:latin typeface="Aeonik TRIAL"/>
              </a:rPr>
              <a:t>Edwin Mendoza MD, MHA</a:t>
            </a:r>
          </a:p>
          <a:p>
            <a:pPr fontAlgn="t"/>
            <a:r>
              <a:rPr lang="en-US" sz="1600" dirty="0">
                <a:solidFill>
                  <a:srgbClr val="363266"/>
                </a:solidFill>
                <a:latin typeface="Aeonik TRIAL"/>
              </a:rPr>
              <a:t>Chief Revenue Officer</a:t>
            </a:r>
            <a:endParaRPr lang="en-US" sz="1600" b="0" i="0" dirty="0">
              <a:solidFill>
                <a:srgbClr val="363266"/>
              </a:solidFill>
              <a:effectLst/>
              <a:latin typeface="Aeonik TRIAL"/>
            </a:endParaRPr>
          </a:p>
          <a:p>
            <a:pPr fontAlgn="t"/>
            <a:r>
              <a:rPr lang="en-US" sz="1600" dirty="0">
                <a:solidFill>
                  <a:srgbClr val="363266"/>
                </a:solidFill>
                <a:latin typeface="Aeonik TRIAL"/>
              </a:rPr>
              <a:t>Edwin.Mendoza@bserved.us</a:t>
            </a:r>
          </a:p>
          <a:p>
            <a:pPr fontAlgn="t"/>
            <a:endParaRPr lang="en-US" sz="2400" dirty="0">
              <a:solidFill>
                <a:srgbClr val="363266"/>
              </a:solidFill>
              <a:latin typeface="Aeonik TRIAL"/>
            </a:endParaRPr>
          </a:p>
          <a:p>
            <a:pPr algn="ctr" fontAlgn="t"/>
            <a:r>
              <a:rPr lang="en-US" sz="2400" dirty="0">
                <a:solidFill>
                  <a:srgbClr val="363266"/>
                </a:solidFill>
                <a:latin typeface="Aeonik TRIAL"/>
              </a:rPr>
              <a:t>www.bServed.us</a:t>
            </a:r>
          </a:p>
        </p:txBody>
      </p:sp>
      <p:pic>
        <p:nvPicPr>
          <p:cNvPr id="3" name="object 3">
            <a:extLst>
              <a:ext uri="{FF2B5EF4-FFF2-40B4-BE49-F238E27FC236}">
                <a16:creationId xmlns:a16="http://schemas.microsoft.com/office/drawing/2014/main" id="{D16A94BF-5551-637A-18F4-604693B5F087}"/>
              </a:ext>
            </a:extLst>
          </p:cNvPr>
          <p:cNvPicPr/>
          <p:nvPr/>
        </p:nvPicPr>
        <p:blipFill rotWithShape="1">
          <a:blip r:embed="rId3" cstate="print"/>
          <a:srcRect l="9363" r="11051" b="44259"/>
          <a:stretch/>
        </p:blipFill>
        <p:spPr>
          <a:xfrm>
            <a:off x="3754857" y="3643074"/>
            <a:ext cx="1500469" cy="1222781"/>
          </a:xfrm>
          <a:prstGeom prst="rect">
            <a:avLst/>
          </a:prstGeom>
        </p:spPr>
      </p:pic>
    </p:spTree>
    <p:extLst>
      <p:ext uri="{BB962C8B-B14F-4D97-AF65-F5344CB8AC3E}">
        <p14:creationId xmlns:p14="http://schemas.microsoft.com/office/powerpoint/2010/main" val="329276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object 4"/>
          <p:cNvGrpSpPr/>
          <p:nvPr/>
        </p:nvGrpSpPr>
        <p:grpSpPr>
          <a:xfrm>
            <a:off x="2402775" y="-1"/>
            <a:ext cx="4709999" cy="646477"/>
            <a:chOff x="0" y="0"/>
            <a:chExt cx="4709998" cy="646475"/>
          </a:xfrm>
        </p:grpSpPr>
        <p:sp>
          <p:nvSpPr>
            <p:cNvPr id="78" name="object 5"/>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79" name="object 6"/>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sp>
        <p:nvSpPr>
          <p:cNvPr id="81" name="object 7"/>
          <p:cNvSpPr txBox="1">
            <a:spLocks noGrp="1"/>
          </p:cNvSpPr>
          <p:nvPr>
            <p:ph type="title"/>
          </p:nvPr>
        </p:nvSpPr>
        <p:spPr>
          <a:xfrm>
            <a:off x="2954323" y="148929"/>
            <a:ext cx="3606903" cy="348617"/>
          </a:xfrm>
          <a:prstGeom prst="rect">
            <a:avLst/>
          </a:prstGeom>
        </p:spPr>
        <p:txBody>
          <a:bodyPr>
            <a:normAutofit/>
          </a:bodyPr>
          <a:lstStyle/>
          <a:p>
            <a:pPr indent="12700" algn="ctr">
              <a:spcBef>
                <a:spcPts val="100"/>
              </a:spcBef>
            </a:pPr>
            <a:r>
              <a:rPr lang="en-US" dirty="0"/>
              <a:t>3 Steps to Success</a:t>
            </a:r>
            <a:endParaRPr spc="-100" dirty="0"/>
          </a:p>
        </p:txBody>
      </p:sp>
      <p:sp>
        <p:nvSpPr>
          <p:cNvPr id="3" name="TextBox 2">
            <a:extLst>
              <a:ext uri="{FF2B5EF4-FFF2-40B4-BE49-F238E27FC236}">
                <a16:creationId xmlns:a16="http://schemas.microsoft.com/office/drawing/2014/main" id="{0C1DFA19-143C-5B29-89F7-DEC730C301DE}"/>
              </a:ext>
            </a:extLst>
          </p:cNvPr>
          <p:cNvSpPr txBox="1"/>
          <p:nvPr/>
        </p:nvSpPr>
        <p:spPr>
          <a:xfrm>
            <a:off x="1446851" y="988695"/>
            <a:ext cx="6250298" cy="35334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R="0" lvl="0">
              <a:lnSpc>
                <a:spcPct val="107000"/>
              </a:lnSpc>
              <a:spcBef>
                <a:spcPts val="0"/>
              </a:spcBef>
              <a:spcAft>
                <a:spcPts val="800"/>
              </a:spcAft>
              <a:buSzPts val="1000"/>
              <a:tabLst>
                <a:tab pos="457200" algn="l"/>
              </a:tabLst>
            </a:pPr>
            <a:r>
              <a:rPr lang="en-US"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1. Fit Assessment:</a:t>
            </a:r>
          </a:p>
          <a:p>
            <a:pPr marL="342900" marR="0" lvl="0" indent="-342900">
              <a:lnSpc>
                <a:spcPct val="107000"/>
              </a:lnSpc>
              <a:spcBef>
                <a:spcPts val="0"/>
              </a:spcBef>
              <a:spcAft>
                <a:spcPts val="800"/>
              </a:spcAft>
              <a:buSzPts val="1000"/>
              <a:buFont typeface="Courier New" panose="02070309020205020404" pitchFamily="49" charset="0"/>
              <a:buChar char="o"/>
              <a:tabLst>
                <a:tab pos="457200" algn="l"/>
              </a:tabLst>
            </a:pPr>
            <a:r>
              <a:rPr lang="en-US" sz="1400" dirty="0">
                <a:solidFill>
                  <a:srgbClr val="7176B8"/>
                </a:solidFill>
                <a:latin typeface="Calibri" panose="020F0502020204030204" pitchFamily="34" charset="0"/>
                <a:ea typeface="Calibri" panose="020F0502020204030204" pitchFamily="34" charset="0"/>
                <a:cs typeface="Times New Roman" panose="02020603050405020304" pitchFamily="18" charset="0"/>
              </a:rPr>
              <a:t>Ensures the program is only implemented where it is useful and effective. This requires an assessment before implementation. </a:t>
            </a:r>
          </a:p>
          <a:p>
            <a:pPr marR="0" lvl="0">
              <a:lnSpc>
                <a:spcPct val="107000"/>
              </a:lnSpc>
              <a:spcBef>
                <a:spcPts val="0"/>
              </a:spcBef>
              <a:spcAft>
                <a:spcPts val="800"/>
              </a:spcAft>
              <a:buSzPts val="1000"/>
              <a:tabLst>
                <a:tab pos="457200" algn="l"/>
              </a:tabLst>
            </a:pPr>
            <a:endParaRPr lang="en-US" sz="1400" dirty="0">
              <a:solidFill>
                <a:srgbClr val="7176B8"/>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18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Demonstrating KPI value</a:t>
            </a:r>
            <a:r>
              <a:rPr lang="en-US" dirty="0">
                <a:solidFill>
                  <a:schemeClr val="accent4">
                    <a:lumMod val="75000"/>
                  </a:schemeClr>
                </a:solidFill>
                <a:latin typeface="Calibri" panose="020F0502020204030204" pitchFamily="34" charset="0"/>
                <a:ea typeface="Calibri" panose="020F0502020204030204" pitchFamily="34" charset="0"/>
                <a:cs typeface="Times New Roman" panose="02020603050405020304" pitchFamily="18" charset="0"/>
              </a:rPr>
              <a:t>: </a:t>
            </a:r>
          </a:p>
          <a:p>
            <a:pPr marL="285750" lvl="7" indent="-285750">
              <a:lnSpc>
                <a:spcPct val="107000"/>
              </a:lnSpc>
              <a:spcAft>
                <a:spcPts val="800"/>
              </a:spcAft>
              <a:buSzPts val="1000"/>
              <a:buFont typeface="Courier New" panose="02070309020205020404" pitchFamily="49" charset="0"/>
              <a:buChar char="o"/>
              <a:tabLst>
                <a:tab pos="457200" algn="l"/>
              </a:tabLst>
            </a:pPr>
            <a:r>
              <a:rPr lang="en-US" sz="1400" dirty="0">
                <a:solidFill>
                  <a:srgbClr val="7176B8"/>
                </a:solidFill>
                <a:latin typeface="Calibri" panose="020F0502020204030204" pitchFamily="34" charset="0"/>
                <a:ea typeface="Calibri" panose="020F0502020204030204" pitchFamily="34" charset="0"/>
                <a:cs typeface="Times New Roman" panose="02020603050405020304" pitchFamily="18" charset="0"/>
              </a:rPr>
              <a:t>After a free assessment we suggest the optimal KPIs and develop a tailor-made program for the facility or organization.</a:t>
            </a:r>
          </a:p>
          <a:p>
            <a:pPr lvl="7">
              <a:lnSpc>
                <a:spcPct val="107000"/>
              </a:lnSpc>
              <a:spcAft>
                <a:spcPts val="800"/>
              </a:spcAft>
              <a:buSzPts val="1000"/>
              <a:tabLst>
                <a:tab pos="457200" algn="l"/>
              </a:tabLst>
            </a:pPr>
            <a:endParaRPr lang="en-US" sz="1400" dirty="0">
              <a:solidFill>
                <a:srgbClr val="7176B8"/>
              </a:solidFill>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18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 Financial and Operational Value: </a:t>
            </a:r>
          </a:p>
          <a:p>
            <a:pPr marL="342900" marR="0" lvl="0" indent="-342900">
              <a:lnSpc>
                <a:spcPct val="107000"/>
              </a:lnSpc>
              <a:spcBef>
                <a:spcPts val="0"/>
              </a:spcBef>
              <a:spcAft>
                <a:spcPts val="800"/>
              </a:spcAft>
              <a:buSzPts val="1000"/>
              <a:buFont typeface="Courier New" panose="02070309020205020404" pitchFamily="49" charset="0"/>
              <a:buChar char="o"/>
              <a:tabLst>
                <a:tab pos="457200" algn="l"/>
              </a:tabLst>
            </a:pPr>
            <a:r>
              <a:rPr lang="en-US" sz="1400" dirty="0">
                <a:solidFill>
                  <a:srgbClr val="7176B8"/>
                </a:solidFill>
                <a:effectLst/>
                <a:latin typeface="Calibri" panose="020F0502020204030204" pitchFamily="34" charset="0"/>
                <a:ea typeface="Calibri" panose="020F0502020204030204" pitchFamily="34" charset="0"/>
                <a:cs typeface="Times New Roman" panose="02020603050405020304" pitchFamily="18" charset="0"/>
              </a:rPr>
              <a:t>Because we understand what it takes to implement and drive success from our program, your team does no lifting. With Elevate you have a turn-key service</a:t>
            </a:r>
          </a:p>
        </p:txBody>
      </p:sp>
    </p:spTree>
    <p:extLst>
      <p:ext uri="{BB962C8B-B14F-4D97-AF65-F5344CB8AC3E}">
        <p14:creationId xmlns:p14="http://schemas.microsoft.com/office/powerpoint/2010/main" val="3103872304"/>
      </p:ext>
    </p:extLst>
  </p:cSld>
  <p:clrMapOvr>
    <a:masterClrMapping/>
  </p:clrMapOvr>
  <p:transition spd="med" advTm="29888"/>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object 4"/>
          <p:cNvGrpSpPr/>
          <p:nvPr/>
        </p:nvGrpSpPr>
        <p:grpSpPr>
          <a:xfrm>
            <a:off x="2402775" y="-1"/>
            <a:ext cx="4709999" cy="646477"/>
            <a:chOff x="0" y="0"/>
            <a:chExt cx="4709998" cy="646475"/>
          </a:xfrm>
        </p:grpSpPr>
        <p:sp>
          <p:nvSpPr>
            <p:cNvPr id="78" name="object 5"/>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79" name="object 6"/>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sp>
        <p:nvSpPr>
          <p:cNvPr id="81" name="object 7"/>
          <p:cNvSpPr txBox="1">
            <a:spLocks noGrp="1"/>
          </p:cNvSpPr>
          <p:nvPr>
            <p:ph type="title"/>
          </p:nvPr>
        </p:nvSpPr>
        <p:spPr>
          <a:xfrm>
            <a:off x="2726019" y="127299"/>
            <a:ext cx="4063511" cy="348617"/>
          </a:xfrm>
          <a:prstGeom prst="rect">
            <a:avLst/>
          </a:prstGeom>
        </p:spPr>
        <p:txBody>
          <a:bodyPr>
            <a:normAutofit/>
          </a:bodyPr>
          <a:lstStyle/>
          <a:p>
            <a:pPr indent="12700" algn="ctr">
              <a:spcBef>
                <a:spcPts val="100"/>
              </a:spcBef>
            </a:pPr>
            <a:r>
              <a:rPr lang="en-US" spc="-100" dirty="0"/>
              <a:t>Success Story in Kentucky</a:t>
            </a:r>
            <a:endParaRPr spc="-100" dirty="0"/>
          </a:p>
        </p:txBody>
      </p:sp>
      <p:sp>
        <p:nvSpPr>
          <p:cNvPr id="10" name="TextBox 9">
            <a:extLst>
              <a:ext uri="{FF2B5EF4-FFF2-40B4-BE49-F238E27FC236}">
                <a16:creationId xmlns:a16="http://schemas.microsoft.com/office/drawing/2014/main" id="{B72D1813-8A7C-138D-862E-8DAD035971F7}"/>
              </a:ext>
            </a:extLst>
          </p:cNvPr>
          <p:cNvSpPr txBox="1"/>
          <p:nvPr/>
        </p:nvSpPr>
        <p:spPr>
          <a:xfrm>
            <a:off x="3847170" y="1686358"/>
            <a:ext cx="472068" cy="3729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solidFill>
                  <a:schemeClr val="bg1"/>
                </a:solidFill>
              </a:rPr>
              <a:t>73</a:t>
            </a:r>
          </a:p>
        </p:txBody>
      </p:sp>
      <p:sp>
        <p:nvSpPr>
          <p:cNvPr id="11" name="TextBox 10">
            <a:extLst>
              <a:ext uri="{FF2B5EF4-FFF2-40B4-BE49-F238E27FC236}">
                <a16:creationId xmlns:a16="http://schemas.microsoft.com/office/drawing/2014/main" id="{2A6FBCA4-EB6B-0CAE-DDA7-A31C69F2FB94}"/>
              </a:ext>
            </a:extLst>
          </p:cNvPr>
          <p:cNvSpPr txBox="1"/>
          <p:nvPr/>
        </p:nvSpPr>
        <p:spPr>
          <a:xfrm>
            <a:off x="4415883" y="1387795"/>
            <a:ext cx="472068" cy="3729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solidFill>
                  <a:schemeClr val="bg1"/>
                </a:solidFill>
              </a:rPr>
              <a:t>81</a:t>
            </a:r>
          </a:p>
        </p:txBody>
      </p:sp>
      <p:pic>
        <p:nvPicPr>
          <p:cNvPr id="2060" name="Picture 12">
            <a:extLst>
              <a:ext uri="{FF2B5EF4-FFF2-40B4-BE49-F238E27FC236}">
                <a16:creationId xmlns:a16="http://schemas.microsoft.com/office/drawing/2014/main" id="{CBDE3331-E5C0-DB30-48E0-04822A8BF3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7170" y="867117"/>
            <a:ext cx="1666010" cy="5674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01213E-4E2E-43A2-DEB0-5B23F30E4F70}"/>
              </a:ext>
            </a:extLst>
          </p:cNvPr>
          <p:cNvSpPr txBox="1"/>
          <p:nvPr/>
        </p:nvSpPr>
        <p:spPr>
          <a:xfrm>
            <a:off x="1794952" y="1649561"/>
            <a:ext cx="5713930"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i="0" dirty="0">
                <a:solidFill>
                  <a:srgbClr val="9D948C"/>
                </a:solidFill>
                <a:effectLst/>
                <a:highlight>
                  <a:srgbClr val="FFFFFF"/>
                </a:highlight>
                <a:latin typeface="Source Sans Pro" panose="020B0503030403020204" pitchFamily="34" charset="0"/>
              </a:rPr>
              <a:t>“We are extremely proud to be honored as a </a:t>
            </a:r>
            <a:r>
              <a:rPr lang="en-US" b="1" i="0" dirty="0">
                <a:solidFill>
                  <a:srgbClr val="9D948C"/>
                </a:solidFill>
                <a:effectLst/>
                <a:highlight>
                  <a:srgbClr val="FFFFFF"/>
                </a:highlight>
                <a:latin typeface="Source Sans Pro" panose="020B0503030403020204" pitchFamily="34" charset="0"/>
              </a:rPr>
              <a:t>Top 100 Critical Access Hospital</a:t>
            </a:r>
            <a:r>
              <a:rPr lang="en-US" b="0" i="0" dirty="0">
                <a:solidFill>
                  <a:srgbClr val="9D948C"/>
                </a:solidFill>
                <a:effectLst/>
                <a:highlight>
                  <a:srgbClr val="FFFFFF"/>
                </a:highlight>
                <a:latin typeface="Source Sans Pro" panose="020B0503030403020204" pitchFamily="34" charset="0"/>
              </a:rPr>
              <a:t> for a second consecutive year</a:t>
            </a:r>
            <a:r>
              <a:rPr lang="en-US" dirty="0">
                <a:solidFill>
                  <a:srgbClr val="9D948C"/>
                </a:solidFill>
                <a:highlight>
                  <a:srgbClr val="FFFFFF"/>
                </a:highlight>
                <a:latin typeface="Source Sans Pro" panose="020B0503030403020204" pitchFamily="34" charset="0"/>
              </a:rPr>
              <a:t>.”</a:t>
            </a:r>
          </a:p>
          <a:p>
            <a:r>
              <a:rPr lang="en-US" dirty="0">
                <a:solidFill>
                  <a:srgbClr val="9D948C"/>
                </a:solidFill>
                <a:highlight>
                  <a:srgbClr val="FFFFFF"/>
                </a:highlight>
                <a:latin typeface="Source Sans Pro" panose="020B0503030403020204" pitchFamily="34" charset="0"/>
              </a:rPr>
              <a:t> </a:t>
            </a:r>
            <a:endParaRPr lang="en-US" b="1" dirty="0"/>
          </a:p>
        </p:txBody>
      </p:sp>
      <p:graphicFrame>
        <p:nvGraphicFramePr>
          <p:cNvPr id="7" name="Table 6">
            <a:extLst>
              <a:ext uri="{FF2B5EF4-FFF2-40B4-BE49-F238E27FC236}">
                <a16:creationId xmlns:a16="http://schemas.microsoft.com/office/drawing/2014/main" id="{A9679A6A-72B7-C9DD-CDA4-69419F7C0AFF}"/>
              </a:ext>
            </a:extLst>
          </p:cNvPr>
          <p:cNvGraphicFramePr>
            <a:graphicFrameLocks noGrp="1"/>
          </p:cNvGraphicFramePr>
          <p:nvPr/>
        </p:nvGraphicFramePr>
        <p:xfrm>
          <a:off x="1514125" y="3901739"/>
          <a:ext cx="6450288" cy="1011125"/>
        </p:xfrm>
        <a:graphic>
          <a:graphicData uri="http://schemas.openxmlformats.org/drawingml/2006/table">
            <a:tbl>
              <a:tblPr/>
              <a:tblGrid>
                <a:gridCol w="1069236">
                  <a:extLst>
                    <a:ext uri="{9D8B030D-6E8A-4147-A177-3AD203B41FA5}">
                      <a16:colId xmlns:a16="http://schemas.microsoft.com/office/drawing/2014/main" val="2514390386"/>
                    </a:ext>
                  </a:extLst>
                </a:gridCol>
                <a:gridCol w="569485">
                  <a:extLst>
                    <a:ext uri="{9D8B030D-6E8A-4147-A177-3AD203B41FA5}">
                      <a16:colId xmlns:a16="http://schemas.microsoft.com/office/drawing/2014/main" val="845864710"/>
                    </a:ext>
                  </a:extLst>
                </a:gridCol>
                <a:gridCol w="1022748">
                  <a:extLst>
                    <a:ext uri="{9D8B030D-6E8A-4147-A177-3AD203B41FA5}">
                      <a16:colId xmlns:a16="http://schemas.microsoft.com/office/drawing/2014/main" val="1705434579"/>
                    </a:ext>
                  </a:extLst>
                </a:gridCol>
                <a:gridCol w="569485">
                  <a:extLst>
                    <a:ext uri="{9D8B030D-6E8A-4147-A177-3AD203B41FA5}">
                      <a16:colId xmlns:a16="http://schemas.microsoft.com/office/drawing/2014/main" val="1122806349"/>
                    </a:ext>
                  </a:extLst>
                </a:gridCol>
                <a:gridCol w="767062">
                  <a:extLst>
                    <a:ext uri="{9D8B030D-6E8A-4147-A177-3AD203B41FA5}">
                      <a16:colId xmlns:a16="http://schemas.microsoft.com/office/drawing/2014/main" val="1084417612"/>
                    </a:ext>
                  </a:extLst>
                </a:gridCol>
                <a:gridCol w="755439">
                  <a:extLst>
                    <a:ext uri="{9D8B030D-6E8A-4147-A177-3AD203B41FA5}">
                      <a16:colId xmlns:a16="http://schemas.microsoft.com/office/drawing/2014/main" val="3698262337"/>
                    </a:ext>
                  </a:extLst>
                </a:gridCol>
                <a:gridCol w="767062">
                  <a:extLst>
                    <a:ext uri="{9D8B030D-6E8A-4147-A177-3AD203B41FA5}">
                      <a16:colId xmlns:a16="http://schemas.microsoft.com/office/drawing/2014/main" val="2670287960"/>
                    </a:ext>
                  </a:extLst>
                </a:gridCol>
                <a:gridCol w="929771">
                  <a:extLst>
                    <a:ext uri="{9D8B030D-6E8A-4147-A177-3AD203B41FA5}">
                      <a16:colId xmlns:a16="http://schemas.microsoft.com/office/drawing/2014/main" val="352149370"/>
                    </a:ext>
                  </a:extLst>
                </a:gridCol>
              </a:tblGrid>
              <a:tr h="202225">
                <a:tc>
                  <a:txBody>
                    <a:bodyPr/>
                    <a:lstStyle/>
                    <a:p>
                      <a:pPr algn="l" fontAlgn="b"/>
                      <a:r>
                        <a:rPr lang="en-US" sz="1000" b="0" i="0" u="none" strike="noStrike" dirty="0">
                          <a:solidFill>
                            <a:srgbClr val="000000"/>
                          </a:solidFill>
                          <a:effectLst/>
                          <a:highlight>
                            <a:srgbClr val="FFC000"/>
                          </a:highlight>
                          <a:latin typeface="Calibri" panose="020F0502020204030204" pitchFamily="34" charset="0"/>
                        </a:rPr>
                        <a:t>Total Performance</a:t>
                      </a:r>
                    </a:p>
                  </a:txBody>
                  <a:tcPr marL="6973" marR="6973" marT="6973" marB="4184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000" b="1" i="0" u="none" strike="noStrike" dirty="0">
                          <a:solidFill>
                            <a:srgbClr val="FFFFFF"/>
                          </a:solidFill>
                          <a:effectLst/>
                          <a:highlight>
                            <a:srgbClr val="4472C4"/>
                          </a:highlight>
                          <a:latin typeface="Calibri" panose="020F0502020204030204" pitchFamily="34" charset="0"/>
                        </a:rPr>
                        <a:t>Inpatient</a:t>
                      </a:r>
                    </a:p>
                  </a:txBody>
                  <a:tcPr marL="6973" marR="6973" marT="6973" marB="418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000" b="1" i="0" u="none" strike="noStrike" dirty="0" err="1">
                          <a:solidFill>
                            <a:srgbClr val="FFFFFF"/>
                          </a:solidFill>
                          <a:effectLst/>
                          <a:highlight>
                            <a:srgbClr val="4472C4"/>
                          </a:highlight>
                          <a:latin typeface="Calibri" panose="020F0502020204030204" pitchFamily="34" charset="0"/>
                        </a:rPr>
                        <a:t>Inpt</a:t>
                      </a:r>
                      <a:r>
                        <a:rPr lang="en-US" sz="1000" b="1" i="0" u="none" strike="noStrike" dirty="0">
                          <a:solidFill>
                            <a:srgbClr val="FFFFFF"/>
                          </a:solidFill>
                          <a:effectLst/>
                          <a:highlight>
                            <a:srgbClr val="4472C4"/>
                          </a:highlight>
                          <a:latin typeface="Calibri" panose="020F0502020204030204" pitchFamily="34" charset="0"/>
                        </a:rPr>
                        <a:t> Rev Imp</a:t>
                      </a:r>
                    </a:p>
                  </a:txBody>
                  <a:tcPr marL="6973" marR="6973" marT="6973" marB="418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000" b="1" i="0" u="none" strike="noStrike">
                          <a:solidFill>
                            <a:srgbClr val="FFFFFF"/>
                          </a:solidFill>
                          <a:effectLst/>
                          <a:highlight>
                            <a:srgbClr val="4472C4"/>
                          </a:highlight>
                          <a:latin typeface="Calibri" panose="020F0502020204030204" pitchFamily="34" charset="0"/>
                        </a:rPr>
                        <a:t>OBS</a:t>
                      </a:r>
                    </a:p>
                  </a:txBody>
                  <a:tcPr marL="6973" marR="6973" marT="6973" marB="418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000" b="1" i="0" u="none" strike="noStrike">
                          <a:solidFill>
                            <a:srgbClr val="FFFFFF"/>
                          </a:solidFill>
                          <a:effectLst/>
                          <a:highlight>
                            <a:srgbClr val="4472C4"/>
                          </a:highlight>
                          <a:latin typeface="Calibri" panose="020F0502020204030204" pitchFamily="34" charset="0"/>
                        </a:rPr>
                        <a:t>OBS Rev Imp</a:t>
                      </a:r>
                    </a:p>
                  </a:txBody>
                  <a:tcPr marL="6973" marR="6973" marT="6973" marB="418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000" b="1" i="0" u="none" strike="noStrike">
                          <a:solidFill>
                            <a:srgbClr val="FFFFFF"/>
                          </a:solidFill>
                          <a:effectLst/>
                          <a:highlight>
                            <a:srgbClr val="4472C4"/>
                          </a:highlight>
                          <a:latin typeface="Calibri" panose="020F0502020204030204" pitchFamily="34" charset="0"/>
                        </a:rPr>
                        <a:t>Total Admits</a:t>
                      </a:r>
                    </a:p>
                  </a:txBody>
                  <a:tcPr marL="6973" marR="6973" marT="6973" marB="418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000" b="1" i="0" u="none" strike="noStrike">
                          <a:solidFill>
                            <a:srgbClr val="FFFFFF"/>
                          </a:solidFill>
                          <a:effectLst/>
                          <a:highlight>
                            <a:srgbClr val="4472C4"/>
                          </a:highlight>
                          <a:latin typeface="Calibri" panose="020F0502020204030204" pitchFamily="34" charset="0"/>
                        </a:rPr>
                        <a:t>Mo Rev Imp</a:t>
                      </a:r>
                    </a:p>
                  </a:txBody>
                  <a:tcPr marL="6973" marR="6973" marT="6973" marB="418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000" b="1" i="0" u="none" strike="noStrike">
                          <a:solidFill>
                            <a:srgbClr val="FFFFFF"/>
                          </a:solidFill>
                          <a:effectLst/>
                          <a:highlight>
                            <a:srgbClr val="4472C4"/>
                          </a:highlight>
                          <a:latin typeface="Calibri" panose="020F0502020204030204" pitchFamily="34" charset="0"/>
                        </a:rPr>
                        <a:t>Annualized</a:t>
                      </a:r>
                    </a:p>
                  </a:txBody>
                  <a:tcPr marL="6973" marR="6973" marT="6973" marB="4184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4230866435"/>
                  </a:ext>
                </a:extLst>
              </a:tr>
              <a:tr h="202225">
                <a:tc>
                  <a:txBody>
                    <a:bodyPr/>
                    <a:lstStyle/>
                    <a:p>
                      <a:pPr algn="l" fontAlgn="b"/>
                      <a:r>
                        <a:rPr lang="en-US" sz="1000" b="0" i="0" u="none" strike="noStrike" dirty="0">
                          <a:solidFill>
                            <a:srgbClr val="000000"/>
                          </a:solidFill>
                          <a:effectLst/>
                          <a:latin typeface="Calibri" panose="020F0502020204030204" pitchFamily="34" charset="0"/>
                        </a:rPr>
                        <a:t>Baseline</a:t>
                      </a:r>
                    </a:p>
                  </a:txBody>
                  <a:tcPr marL="6973" marR="6973" marT="6973" marB="4184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Calibri" panose="020F0502020204030204" pitchFamily="34" charset="0"/>
                        </a:rPr>
                        <a:t>13</a:t>
                      </a:r>
                    </a:p>
                  </a:txBody>
                  <a:tcPr marL="6973" marR="6973" marT="6973" marB="4184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973" marR="6973" marT="6973" marB="4184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000" b="0" i="0" u="none" strike="noStrike" dirty="0">
                          <a:solidFill>
                            <a:srgbClr val="000000"/>
                          </a:solidFill>
                          <a:effectLst/>
                          <a:latin typeface="Calibri" panose="020F0502020204030204" pitchFamily="34" charset="0"/>
                        </a:rPr>
                        <a:t>30</a:t>
                      </a:r>
                    </a:p>
                  </a:txBody>
                  <a:tcPr marL="6973" marR="6973" marT="6973" marB="4184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6973" marR="6973" marT="6973" marB="4184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000" b="0" i="0" u="none" strike="noStrike">
                          <a:solidFill>
                            <a:srgbClr val="000000"/>
                          </a:solidFill>
                          <a:effectLst/>
                          <a:latin typeface="Calibri" panose="020F0502020204030204" pitchFamily="34" charset="0"/>
                        </a:rPr>
                        <a:t>44</a:t>
                      </a:r>
                    </a:p>
                  </a:txBody>
                  <a:tcPr marL="6973" marR="6973" marT="6973" marB="4184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6973" marR="6973" marT="6973" marB="4184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973" marR="6973" marT="6973" marB="41840" anchor="b">
                    <a:lnL>
                      <a:noFill/>
                    </a:lnL>
                    <a:lnR>
                      <a:noFill/>
                    </a:lnR>
                    <a:lnT>
                      <a:noFill/>
                    </a:lnT>
                    <a:lnB>
                      <a:noFill/>
                    </a:lnB>
                    <a:noFill/>
                  </a:tcPr>
                </a:tc>
                <a:extLst>
                  <a:ext uri="{0D108BD9-81ED-4DB2-BD59-A6C34878D82A}">
                    <a16:rowId xmlns:a16="http://schemas.microsoft.com/office/drawing/2014/main" val="1985740940"/>
                  </a:ext>
                </a:extLst>
              </a:tr>
              <a:tr h="202225">
                <a:tc>
                  <a:txBody>
                    <a:bodyPr/>
                    <a:lstStyle/>
                    <a:p>
                      <a:pPr algn="l" fontAlgn="b"/>
                      <a:r>
                        <a:rPr lang="en-US" sz="1000" b="0" i="0" u="none" strike="noStrike" dirty="0">
                          <a:solidFill>
                            <a:srgbClr val="000000"/>
                          </a:solidFill>
                          <a:effectLst/>
                          <a:latin typeface="Calibri" panose="020F0502020204030204" pitchFamily="34" charset="0"/>
                        </a:rPr>
                        <a:t>bServed</a:t>
                      </a:r>
                    </a:p>
                  </a:txBody>
                  <a:tcPr marL="6973" marR="6973" marT="6973" marB="4184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16</a:t>
                      </a:r>
                    </a:p>
                  </a:txBody>
                  <a:tcPr marL="6973" marR="6973" marT="6973" marB="4184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973" marR="6973" marT="6973" marB="4184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36</a:t>
                      </a:r>
                    </a:p>
                  </a:txBody>
                  <a:tcPr marL="6973" marR="6973" marT="6973" marB="4184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sz="1000" b="0" i="0" u="none" strike="noStrike" dirty="0">
                        <a:solidFill>
                          <a:srgbClr val="000000"/>
                        </a:solidFill>
                        <a:effectLst/>
                        <a:latin typeface="Calibri" panose="020F0502020204030204" pitchFamily="34" charset="0"/>
                      </a:endParaRPr>
                    </a:p>
                  </a:txBody>
                  <a:tcPr marL="6973" marR="6973" marT="6973" marB="4184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0000"/>
                          </a:solidFill>
                          <a:effectLst/>
                          <a:latin typeface="Calibri" panose="020F0502020204030204" pitchFamily="34" charset="0"/>
                        </a:rPr>
                        <a:t>52</a:t>
                      </a:r>
                    </a:p>
                  </a:txBody>
                  <a:tcPr marL="6973" marR="6973" marT="6973" marB="4184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sz="1000" b="0" i="0" u="none" strike="noStrike">
                        <a:solidFill>
                          <a:srgbClr val="000000"/>
                        </a:solidFill>
                        <a:effectLst/>
                        <a:latin typeface="Calibri" panose="020F0502020204030204" pitchFamily="34" charset="0"/>
                      </a:endParaRPr>
                    </a:p>
                  </a:txBody>
                  <a:tcPr marL="6973" marR="6973" marT="6973" marB="4184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973" marR="6973" marT="6973" marB="4184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8965231"/>
                  </a:ext>
                </a:extLst>
              </a:tr>
              <a:tr h="202225">
                <a:tc>
                  <a:txBody>
                    <a:bodyPr/>
                    <a:lstStyle/>
                    <a:p>
                      <a:pPr algn="l" fontAlgn="b"/>
                      <a:endParaRPr lang="en-US" sz="1000" b="0" i="0" u="none" strike="noStrike">
                        <a:solidFill>
                          <a:srgbClr val="000000"/>
                        </a:solidFill>
                        <a:effectLst/>
                        <a:latin typeface="Calibri" panose="020F0502020204030204" pitchFamily="34" charset="0"/>
                      </a:endParaRPr>
                    </a:p>
                  </a:txBody>
                  <a:tcPr marL="6973" marR="6973" marT="6973" marB="4184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000" b="0" i="0" u="none" strike="noStrike">
                          <a:solidFill>
                            <a:srgbClr val="006100"/>
                          </a:solidFill>
                          <a:effectLst/>
                          <a:highlight>
                            <a:srgbClr val="C6EFCE"/>
                          </a:highlight>
                          <a:latin typeface="Calibri" panose="020F0502020204030204" pitchFamily="34" charset="0"/>
                        </a:rPr>
                        <a:t>3.0</a:t>
                      </a:r>
                    </a:p>
                  </a:txBody>
                  <a:tcPr marL="6973" marR="6973" marT="6973" marB="4184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000" b="0" i="0" u="none" strike="noStrike">
                          <a:solidFill>
                            <a:srgbClr val="000000"/>
                          </a:solidFill>
                          <a:effectLst/>
                          <a:latin typeface="Calibri" panose="020F0502020204030204" pitchFamily="34" charset="0"/>
                        </a:rPr>
                        <a:t>$13,128 </a:t>
                      </a:r>
                    </a:p>
                  </a:txBody>
                  <a:tcPr marL="6973" marR="6973" marT="6973" marB="4184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6100"/>
                          </a:solidFill>
                          <a:effectLst/>
                          <a:highlight>
                            <a:srgbClr val="C6EFCE"/>
                          </a:highlight>
                          <a:latin typeface="Calibri" panose="020F0502020204030204" pitchFamily="34" charset="0"/>
                        </a:rPr>
                        <a:t>5.4</a:t>
                      </a:r>
                    </a:p>
                  </a:txBody>
                  <a:tcPr marL="6973" marR="6973" marT="6973" marB="4184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000" b="0" i="0" u="none" strike="noStrike" dirty="0">
                          <a:solidFill>
                            <a:srgbClr val="000000"/>
                          </a:solidFill>
                          <a:effectLst/>
                          <a:latin typeface="Calibri" panose="020F0502020204030204" pitchFamily="34" charset="0"/>
                        </a:rPr>
                        <a:t>$6,402 </a:t>
                      </a:r>
                    </a:p>
                  </a:txBody>
                  <a:tcPr marL="6973" marR="6973" marT="6973" marB="4184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dirty="0">
                          <a:solidFill>
                            <a:srgbClr val="006100"/>
                          </a:solidFill>
                          <a:effectLst/>
                          <a:highlight>
                            <a:srgbClr val="C6EFCE"/>
                          </a:highlight>
                          <a:latin typeface="Calibri" panose="020F0502020204030204" pitchFamily="34" charset="0"/>
                        </a:rPr>
                        <a:t>8.3</a:t>
                      </a:r>
                    </a:p>
                  </a:txBody>
                  <a:tcPr marL="6973" marR="6973" marT="6973" marB="4184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000" b="0" i="0" u="none" strike="noStrike" dirty="0">
                          <a:solidFill>
                            <a:srgbClr val="000000"/>
                          </a:solidFill>
                          <a:effectLst/>
                          <a:latin typeface="Calibri" panose="020F0502020204030204" pitchFamily="34" charset="0"/>
                        </a:rPr>
                        <a:t>$19,530 </a:t>
                      </a:r>
                    </a:p>
                  </a:txBody>
                  <a:tcPr marL="6973" marR="6973" marT="6973" marB="4184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rPr>
                        <a:t>$234,354 </a:t>
                      </a:r>
                    </a:p>
                  </a:txBody>
                  <a:tcPr marL="6973" marR="6973" marT="6973" marB="4184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26289693"/>
                  </a:ext>
                </a:extLst>
              </a:tr>
              <a:tr h="202225">
                <a:tc>
                  <a:txBody>
                    <a:bodyPr/>
                    <a:lstStyle/>
                    <a:p>
                      <a:pPr algn="l" fontAlgn="b"/>
                      <a:endParaRPr lang="en-US" sz="1000" b="0" i="0" u="none" strike="noStrike">
                        <a:solidFill>
                          <a:srgbClr val="000000"/>
                        </a:solidFill>
                        <a:effectLst/>
                        <a:latin typeface="Calibri" panose="020F0502020204030204" pitchFamily="34" charset="0"/>
                      </a:endParaRPr>
                    </a:p>
                  </a:txBody>
                  <a:tcPr marL="6973" marR="6973" marT="6973" marB="41840" anchor="b">
                    <a:lnL>
                      <a:noFill/>
                    </a:lnL>
                    <a:lnR>
                      <a:noFill/>
                    </a:lnR>
                    <a:lnT>
                      <a:noFill/>
                    </a:lnT>
                    <a:lnB>
                      <a:noFill/>
                    </a:lnB>
                    <a:noFill/>
                  </a:tcPr>
                </a:tc>
                <a:tc>
                  <a:txBody>
                    <a:bodyPr/>
                    <a:lstStyle/>
                    <a:p>
                      <a:pPr algn="ctr" fontAlgn="b"/>
                      <a:r>
                        <a:rPr lang="en-US" sz="1000" b="1" i="0" u="none" strike="noStrike">
                          <a:solidFill>
                            <a:srgbClr val="000000"/>
                          </a:solidFill>
                          <a:effectLst/>
                          <a:latin typeface="Calibri" panose="020F0502020204030204" pitchFamily="34" charset="0"/>
                        </a:rPr>
                        <a:t>22.2%</a:t>
                      </a:r>
                    </a:p>
                  </a:txBody>
                  <a:tcPr marL="6973" marR="6973" marT="6973" marB="4184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6973" marR="6973" marT="6973" marB="4184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a:solidFill>
                            <a:srgbClr val="000000"/>
                          </a:solidFill>
                          <a:effectLst/>
                          <a:latin typeface="Calibri" panose="020F0502020204030204" pitchFamily="34" charset="0"/>
                        </a:rPr>
                        <a:t>17.7%</a:t>
                      </a:r>
                    </a:p>
                  </a:txBody>
                  <a:tcPr marL="6973" marR="6973" marT="6973" marB="4184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6973" marR="6973" marT="6973" marB="4184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rPr>
                        <a:t>19.1%</a:t>
                      </a:r>
                    </a:p>
                  </a:txBody>
                  <a:tcPr marL="6973" marR="6973" marT="6973" marB="4184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973" marR="6973" marT="6973" marB="4184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973" marR="6973" marT="6973" marB="4184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18592871"/>
                  </a:ext>
                </a:extLst>
              </a:tr>
            </a:tbl>
          </a:graphicData>
        </a:graphic>
      </p:graphicFrame>
      <p:graphicFrame>
        <p:nvGraphicFramePr>
          <p:cNvPr id="8" name="Table 7">
            <a:extLst>
              <a:ext uri="{FF2B5EF4-FFF2-40B4-BE49-F238E27FC236}">
                <a16:creationId xmlns:a16="http://schemas.microsoft.com/office/drawing/2014/main" id="{8CAE24F8-26FD-AFD2-4FE0-DBF361CD629F}"/>
              </a:ext>
            </a:extLst>
          </p:cNvPr>
          <p:cNvGraphicFramePr>
            <a:graphicFrameLocks noGrp="1"/>
          </p:cNvGraphicFramePr>
          <p:nvPr/>
        </p:nvGraphicFramePr>
        <p:xfrm>
          <a:off x="5754613" y="3369627"/>
          <a:ext cx="2209800" cy="441960"/>
        </p:xfrm>
        <a:graphic>
          <a:graphicData uri="http://schemas.openxmlformats.org/drawingml/2006/table">
            <a:tbl>
              <a:tblPr/>
              <a:tblGrid>
                <a:gridCol w="1104900">
                  <a:extLst>
                    <a:ext uri="{9D8B030D-6E8A-4147-A177-3AD203B41FA5}">
                      <a16:colId xmlns:a16="http://schemas.microsoft.com/office/drawing/2014/main" val="2621124726"/>
                    </a:ext>
                  </a:extLst>
                </a:gridCol>
                <a:gridCol w="1104900">
                  <a:extLst>
                    <a:ext uri="{9D8B030D-6E8A-4147-A177-3AD203B41FA5}">
                      <a16:colId xmlns:a16="http://schemas.microsoft.com/office/drawing/2014/main" val="873621264"/>
                    </a:ext>
                  </a:extLst>
                </a:gridCol>
              </a:tblGrid>
              <a:tr h="190500">
                <a:tc>
                  <a:txBody>
                    <a:bodyPr/>
                    <a:lstStyle/>
                    <a:p>
                      <a:pPr algn="ctr" fontAlgn="ctr"/>
                      <a:r>
                        <a:rPr lang="en-US" sz="1100" b="1" i="0" u="none" strike="noStrike">
                          <a:solidFill>
                            <a:srgbClr val="FFFFFF"/>
                          </a:solidFill>
                          <a:effectLst/>
                          <a:highlight>
                            <a:srgbClr val="C65911"/>
                          </a:highlight>
                          <a:latin typeface="Calibri" panose="020F0502020204030204" pitchFamily="34" charset="0"/>
                        </a:rPr>
                        <a:t>Est. Inpt Case Rev</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US" sz="1100" b="1" i="0" u="none" strike="noStrike">
                          <a:solidFill>
                            <a:srgbClr val="FFFFFF"/>
                          </a:solidFill>
                          <a:effectLst/>
                          <a:highlight>
                            <a:srgbClr val="C65911"/>
                          </a:highlight>
                          <a:latin typeface="Calibri" panose="020F0502020204030204" pitchFamily="34" charset="0"/>
                        </a:rPr>
                        <a:t>Est. OBS Case Rev</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2129138491"/>
                  </a:ext>
                </a:extLst>
              </a:tr>
              <a:tr h="190500">
                <a:tc>
                  <a:txBody>
                    <a:bodyPr/>
                    <a:lstStyle/>
                    <a:p>
                      <a:pPr algn="ctr" fontAlgn="b"/>
                      <a:r>
                        <a:rPr lang="en-US" sz="1100" b="0" i="0" u="none" strike="noStrike">
                          <a:solidFill>
                            <a:srgbClr val="000000"/>
                          </a:solidFill>
                          <a:effectLst/>
                          <a:highlight>
                            <a:srgbClr val="FFC000"/>
                          </a:highlight>
                          <a:latin typeface="Aptos Narrow" panose="020B0004020202020204" pitchFamily="34" charset="0"/>
                        </a:rPr>
                        <a:t>$4,400.33 </a:t>
                      </a:r>
                    </a:p>
                  </a:txBody>
                  <a:tcPr marL="7620" marR="7620" marT="762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1100" b="0" i="0" u="none" strike="noStrike" dirty="0">
                          <a:solidFill>
                            <a:srgbClr val="000000"/>
                          </a:solidFill>
                          <a:effectLst/>
                          <a:highlight>
                            <a:srgbClr val="FFC000"/>
                          </a:highlight>
                          <a:latin typeface="Aptos Narrow" panose="020B0004020202020204" pitchFamily="34" charset="0"/>
                        </a:rPr>
                        <a:t>$1,196.61 </a:t>
                      </a:r>
                    </a:p>
                  </a:txBody>
                  <a:tcPr marL="7620" marR="7620" marT="7620" anchor="b">
                    <a:lnL>
                      <a:noFill/>
                    </a:lnL>
                    <a:lnR>
                      <a:noFill/>
                    </a:lnR>
                    <a:lnT w="6350" cap="flat" cmpd="sng" algn="ctr">
                      <a:solidFill>
                        <a:srgbClr val="000000"/>
                      </a:solidFill>
                      <a:prstDash val="solid"/>
                      <a:round/>
                      <a:headEnd type="none" w="med" len="med"/>
                      <a:tailEnd type="none" w="med" len="med"/>
                    </a:lnT>
                    <a:lnB>
                      <a:noFill/>
                    </a:lnB>
                    <a:solidFill>
                      <a:srgbClr val="FFC000"/>
                    </a:solidFill>
                  </a:tcPr>
                </a:tc>
                <a:extLst>
                  <a:ext uri="{0D108BD9-81ED-4DB2-BD59-A6C34878D82A}">
                    <a16:rowId xmlns:a16="http://schemas.microsoft.com/office/drawing/2014/main" val="2602938327"/>
                  </a:ext>
                </a:extLst>
              </a:tr>
            </a:tbl>
          </a:graphicData>
        </a:graphic>
      </p:graphicFrame>
    </p:spTree>
    <p:extLst>
      <p:ext uri="{BB962C8B-B14F-4D97-AF65-F5344CB8AC3E}">
        <p14:creationId xmlns:p14="http://schemas.microsoft.com/office/powerpoint/2010/main" val="3340406538"/>
      </p:ext>
    </p:extLst>
  </p:cSld>
  <p:clrMapOvr>
    <a:masterClrMapping/>
  </p:clrMapOvr>
  <p:transition spd="med" advTm="2988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object 4"/>
          <p:cNvGrpSpPr/>
          <p:nvPr/>
        </p:nvGrpSpPr>
        <p:grpSpPr>
          <a:xfrm>
            <a:off x="2402775" y="-1"/>
            <a:ext cx="4709999" cy="646477"/>
            <a:chOff x="0" y="0"/>
            <a:chExt cx="4709998" cy="646475"/>
          </a:xfrm>
        </p:grpSpPr>
        <p:sp>
          <p:nvSpPr>
            <p:cNvPr id="78" name="object 5"/>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79" name="object 6"/>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sp>
        <p:nvSpPr>
          <p:cNvPr id="81" name="object 7"/>
          <p:cNvSpPr txBox="1">
            <a:spLocks noGrp="1"/>
          </p:cNvSpPr>
          <p:nvPr>
            <p:ph type="title"/>
          </p:nvPr>
        </p:nvSpPr>
        <p:spPr>
          <a:xfrm>
            <a:off x="2726019" y="127299"/>
            <a:ext cx="4063511" cy="348617"/>
          </a:xfrm>
          <a:prstGeom prst="rect">
            <a:avLst/>
          </a:prstGeom>
        </p:spPr>
        <p:txBody>
          <a:bodyPr>
            <a:normAutofit/>
          </a:bodyPr>
          <a:lstStyle/>
          <a:p>
            <a:pPr indent="12700" algn="ctr">
              <a:spcBef>
                <a:spcPts val="100"/>
              </a:spcBef>
            </a:pPr>
            <a:r>
              <a:rPr lang="en-US" spc="-100" dirty="0"/>
              <a:t>Success Story in Texas</a:t>
            </a:r>
            <a:endParaRPr spc="-100" dirty="0"/>
          </a:p>
        </p:txBody>
      </p:sp>
      <p:sp>
        <p:nvSpPr>
          <p:cNvPr id="10" name="TextBox 9">
            <a:extLst>
              <a:ext uri="{FF2B5EF4-FFF2-40B4-BE49-F238E27FC236}">
                <a16:creationId xmlns:a16="http://schemas.microsoft.com/office/drawing/2014/main" id="{B72D1813-8A7C-138D-862E-8DAD035971F7}"/>
              </a:ext>
            </a:extLst>
          </p:cNvPr>
          <p:cNvSpPr txBox="1"/>
          <p:nvPr/>
        </p:nvSpPr>
        <p:spPr>
          <a:xfrm>
            <a:off x="3847170" y="1686358"/>
            <a:ext cx="472068" cy="3729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solidFill>
                  <a:schemeClr val="bg1"/>
                </a:solidFill>
              </a:rPr>
              <a:t>73</a:t>
            </a:r>
          </a:p>
        </p:txBody>
      </p:sp>
      <p:sp>
        <p:nvSpPr>
          <p:cNvPr id="11" name="TextBox 10">
            <a:extLst>
              <a:ext uri="{FF2B5EF4-FFF2-40B4-BE49-F238E27FC236}">
                <a16:creationId xmlns:a16="http://schemas.microsoft.com/office/drawing/2014/main" id="{2A6FBCA4-EB6B-0CAE-DDA7-A31C69F2FB94}"/>
              </a:ext>
            </a:extLst>
          </p:cNvPr>
          <p:cNvSpPr txBox="1"/>
          <p:nvPr/>
        </p:nvSpPr>
        <p:spPr>
          <a:xfrm>
            <a:off x="4415883" y="1387795"/>
            <a:ext cx="472068" cy="3729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dirty="0">
                <a:solidFill>
                  <a:schemeClr val="bg1"/>
                </a:solidFill>
              </a:rPr>
              <a:t>81</a:t>
            </a:r>
          </a:p>
        </p:txBody>
      </p:sp>
      <p:sp>
        <p:nvSpPr>
          <p:cNvPr id="4" name="TextBox 3">
            <a:extLst>
              <a:ext uri="{FF2B5EF4-FFF2-40B4-BE49-F238E27FC236}">
                <a16:creationId xmlns:a16="http://schemas.microsoft.com/office/drawing/2014/main" id="{5C57FC32-0166-BE68-207C-8270B0176E74}"/>
              </a:ext>
            </a:extLst>
          </p:cNvPr>
          <p:cNvSpPr txBox="1"/>
          <p:nvPr/>
        </p:nvSpPr>
        <p:spPr>
          <a:xfrm>
            <a:off x="1031280" y="1542737"/>
            <a:ext cx="7081439" cy="1477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rgbClr val="9D948C"/>
                </a:solidFill>
                <a:highlight>
                  <a:srgbClr val="FFFFFF"/>
                </a:highlight>
                <a:latin typeface="Source Sans Pro" panose="020B0503030403020204" pitchFamily="34" charset="0"/>
              </a:rPr>
              <a:t>This Critical Access hospital closed due to poor performance. bServed was asked to perform an assessment and determine if something could be done. Results were submitted to the buyers, and they made the decision to purchase the facility. Now this CAH is performing beyond our projections</a:t>
            </a:r>
            <a:endParaRPr lang="en-US" dirty="0"/>
          </a:p>
        </p:txBody>
      </p:sp>
      <p:graphicFrame>
        <p:nvGraphicFramePr>
          <p:cNvPr id="3" name="Table 2">
            <a:extLst>
              <a:ext uri="{FF2B5EF4-FFF2-40B4-BE49-F238E27FC236}">
                <a16:creationId xmlns:a16="http://schemas.microsoft.com/office/drawing/2014/main" id="{3752D33F-FD91-A40C-0E2D-936F6520A1C0}"/>
              </a:ext>
            </a:extLst>
          </p:cNvPr>
          <p:cNvGraphicFramePr>
            <a:graphicFrameLocks noGrp="1"/>
          </p:cNvGraphicFramePr>
          <p:nvPr/>
        </p:nvGraphicFramePr>
        <p:xfrm>
          <a:off x="892470" y="3728762"/>
          <a:ext cx="7220249" cy="1104900"/>
        </p:xfrm>
        <a:graphic>
          <a:graphicData uri="http://schemas.openxmlformats.org/drawingml/2006/table">
            <a:tbl>
              <a:tblPr/>
              <a:tblGrid>
                <a:gridCol w="1093523">
                  <a:extLst>
                    <a:ext uri="{9D8B030D-6E8A-4147-A177-3AD203B41FA5}">
                      <a16:colId xmlns:a16="http://schemas.microsoft.com/office/drawing/2014/main" val="2607239213"/>
                    </a:ext>
                  </a:extLst>
                </a:gridCol>
                <a:gridCol w="674090">
                  <a:extLst>
                    <a:ext uri="{9D8B030D-6E8A-4147-A177-3AD203B41FA5}">
                      <a16:colId xmlns:a16="http://schemas.microsoft.com/office/drawing/2014/main" val="1770722790"/>
                    </a:ext>
                  </a:extLst>
                </a:gridCol>
                <a:gridCol w="1228341">
                  <a:extLst>
                    <a:ext uri="{9D8B030D-6E8A-4147-A177-3AD203B41FA5}">
                      <a16:colId xmlns:a16="http://schemas.microsoft.com/office/drawing/2014/main" val="1215505579"/>
                    </a:ext>
                  </a:extLst>
                </a:gridCol>
                <a:gridCol w="689069">
                  <a:extLst>
                    <a:ext uri="{9D8B030D-6E8A-4147-A177-3AD203B41FA5}">
                      <a16:colId xmlns:a16="http://schemas.microsoft.com/office/drawing/2014/main" val="2397441678"/>
                    </a:ext>
                  </a:extLst>
                </a:gridCol>
                <a:gridCol w="928746">
                  <a:extLst>
                    <a:ext uri="{9D8B030D-6E8A-4147-A177-3AD203B41FA5}">
                      <a16:colId xmlns:a16="http://schemas.microsoft.com/office/drawing/2014/main" val="3600755013"/>
                    </a:ext>
                  </a:extLst>
                </a:gridCol>
                <a:gridCol w="973685">
                  <a:extLst>
                    <a:ext uri="{9D8B030D-6E8A-4147-A177-3AD203B41FA5}">
                      <a16:colId xmlns:a16="http://schemas.microsoft.com/office/drawing/2014/main" val="1994471402"/>
                    </a:ext>
                  </a:extLst>
                </a:gridCol>
                <a:gridCol w="928746">
                  <a:extLst>
                    <a:ext uri="{9D8B030D-6E8A-4147-A177-3AD203B41FA5}">
                      <a16:colId xmlns:a16="http://schemas.microsoft.com/office/drawing/2014/main" val="1705741455"/>
                    </a:ext>
                  </a:extLst>
                </a:gridCol>
                <a:gridCol w="704049">
                  <a:extLst>
                    <a:ext uri="{9D8B030D-6E8A-4147-A177-3AD203B41FA5}">
                      <a16:colId xmlns:a16="http://schemas.microsoft.com/office/drawing/2014/main" val="2222836819"/>
                    </a:ext>
                  </a:extLst>
                </a:gridCol>
              </a:tblGrid>
              <a:tr h="190500">
                <a:tc>
                  <a:txBody>
                    <a:bodyPr/>
                    <a:lstStyle/>
                    <a:p>
                      <a:pPr algn="l" fontAlgn="b"/>
                      <a:r>
                        <a:rPr lang="en-US" sz="1100" b="0" i="0" u="none" strike="noStrike">
                          <a:solidFill>
                            <a:srgbClr val="000000"/>
                          </a:solidFill>
                          <a:effectLst/>
                          <a:highlight>
                            <a:srgbClr val="FFC000"/>
                          </a:highlight>
                          <a:latin typeface="Calibri" panose="020F0502020204030204" pitchFamily="34" charset="0"/>
                        </a:rPr>
                        <a:t>Total Performance</a:t>
                      </a:r>
                    </a:p>
                  </a:txBody>
                  <a:tcPr marL="7620" marR="7620" marT="762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Inpatient</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Inpt Rev Imp</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OBS</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OBS Rev Imp</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Total Admits</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Mo Rev Imp</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Annualized</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2140991157"/>
                  </a:ext>
                </a:extLst>
              </a:tr>
              <a:tr h="190500">
                <a:tc>
                  <a:txBody>
                    <a:bodyPr/>
                    <a:lstStyle/>
                    <a:p>
                      <a:pPr algn="l" fontAlgn="b"/>
                      <a:r>
                        <a:rPr lang="en-US" sz="1100" b="0" i="0" u="none" strike="noStrike">
                          <a:solidFill>
                            <a:srgbClr val="000000"/>
                          </a:solidFill>
                          <a:effectLst/>
                          <a:latin typeface="Calibri" panose="020F0502020204030204" pitchFamily="34" charset="0"/>
                        </a:rPr>
                        <a:t>Baseline</a:t>
                      </a:r>
                    </a:p>
                  </a:txBody>
                  <a:tcPr marL="7620" marR="7620" marT="762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rPr>
                        <a:t>2</a:t>
                      </a:r>
                    </a:p>
                  </a:txBody>
                  <a:tcPr marL="7620" marR="7620" marT="762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rPr>
                        <a:t>9</a:t>
                      </a:r>
                    </a:p>
                  </a:txBody>
                  <a:tcPr marL="7620" marR="7620" marT="762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7620" marR="7620" marT="762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rPr>
                        <a:t>10</a:t>
                      </a:r>
                    </a:p>
                  </a:txBody>
                  <a:tcPr marL="7620" marR="7620" marT="762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7620" marR="7620" marT="762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707921064"/>
                  </a:ext>
                </a:extLst>
              </a:tr>
              <a:tr h="190500">
                <a:tc>
                  <a:txBody>
                    <a:bodyPr/>
                    <a:lstStyle/>
                    <a:p>
                      <a:pPr algn="l" fontAlgn="b"/>
                      <a:r>
                        <a:rPr lang="en-US" sz="1100" b="0" i="0" u="none" strike="noStrike">
                          <a:solidFill>
                            <a:srgbClr val="000000"/>
                          </a:solidFill>
                          <a:effectLst/>
                          <a:latin typeface="Calibri" panose="020F0502020204030204" pitchFamily="34" charset="0"/>
                        </a:rPr>
                        <a:t>bServed</a:t>
                      </a:r>
                    </a:p>
                  </a:txBody>
                  <a:tcPr marL="7620" marR="7620" marT="762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8</a:t>
                      </a:r>
                    </a:p>
                  </a:txBody>
                  <a:tcPr marL="7620" marR="7620" marT="762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7620" marR="7620" marT="762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7620" marR="7620" marT="762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alibri" panose="020F0502020204030204" pitchFamily="34" charset="0"/>
                        </a:rPr>
                        <a:t>23</a:t>
                      </a:r>
                    </a:p>
                  </a:txBody>
                  <a:tcPr marL="7620" marR="7620" marT="762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7620" marR="7620" marT="762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2975602"/>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6100"/>
                          </a:solidFill>
                          <a:effectLst/>
                          <a:highlight>
                            <a:srgbClr val="C6EFCE"/>
                          </a:highlight>
                          <a:latin typeface="Calibri" panose="020F0502020204030204" pitchFamily="34" charset="0"/>
                        </a:rPr>
                        <a:t>3.0</a:t>
                      </a:r>
                    </a:p>
                  </a:txBody>
                  <a:tcPr marL="7620" marR="7620" marT="76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100" b="0" i="0" u="none" strike="noStrike">
                          <a:solidFill>
                            <a:srgbClr val="000000"/>
                          </a:solidFill>
                          <a:effectLst/>
                          <a:latin typeface="Calibri" panose="020F0502020204030204" pitchFamily="34" charset="0"/>
                        </a:rPr>
                        <a:t>$45,862 </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6100"/>
                          </a:solidFill>
                          <a:effectLst/>
                          <a:highlight>
                            <a:srgbClr val="C6EFCE"/>
                          </a:highlight>
                          <a:latin typeface="Calibri" panose="020F0502020204030204" pitchFamily="34" charset="0"/>
                        </a:rPr>
                        <a:t>6.0</a:t>
                      </a:r>
                    </a:p>
                  </a:txBody>
                  <a:tcPr marL="7620" marR="7620" marT="76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100" b="0" i="0" u="none" strike="noStrike">
                          <a:solidFill>
                            <a:srgbClr val="000000"/>
                          </a:solidFill>
                          <a:effectLst/>
                          <a:latin typeface="Calibri" panose="020F0502020204030204" pitchFamily="34" charset="0"/>
                        </a:rPr>
                        <a:t>$11,574 </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a:solidFill>
                            <a:srgbClr val="006100"/>
                          </a:solidFill>
                          <a:effectLst/>
                          <a:highlight>
                            <a:srgbClr val="C6EFCE"/>
                          </a:highlight>
                          <a:latin typeface="Calibri" panose="020F0502020204030204" pitchFamily="34" charset="0"/>
                        </a:rPr>
                        <a:t>13.3</a:t>
                      </a:r>
                    </a:p>
                  </a:txBody>
                  <a:tcPr marL="7620" marR="7620" marT="76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100" b="0" i="0" u="none" strike="noStrike">
                          <a:solidFill>
                            <a:srgbClr val="000000"/>
                          </a:solidFill>
                          <a:effectLst/>
                          <a:latin typeface="Calibri" panose="020F0502020204030204" pitchFamily="34" charset="0"/>
                        </a:rPr>
                        <a:t>$57,436 </a:t>
                      </a:r>
                    </a:p>
                  </a:txBody>
                  <a:tcPr marL="7620" marR="7620" marT="76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$689,235 </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831582"/>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314.3%</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66.7%</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132.9%</a:t>
                      </a:r>
                    </a:p>
                  </a:txBody>
                  <a:tcPr marL="7620" marR="7620" marT="762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7620" marR="7620" marT="762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659841580"/>
                  </a:ext>
                </a:extLst>
              </a:tr>
            </a:tbl>
          </a:graphicData>
        </a:graphic>
      </p:graphicFrame>
      <p:graphicFrame>
        <p:nvGraphicFramePr>
          <p:cNvPr id="8" name="Table 7">
            <a:extLst>
              <a:ext uri="{FF2B5EF4-FFF2-40B4-BE49-F238E27FC236}">
                <a16:creationId xmlns:a16="http://schemas.microsoft.com/office/drawing/2014/main" id="{446100DD-2DD4-CE3B-C4B6-16FF76B6B78E}"/>
              </a:ext>
            </a:extLst>
          </p:cNvPr>
          <p:cNvGraphicFramePr>
            <a:graphicFrameLocks noGrp="1"/>
          </p:cNvGraphicFramePr>
          <p:nvPr/>
        </p:nvGraphicFramePr>
        <p:xfrm>
          <a:off x="5877519" y="3217891"/>
          <a:ext cx="2235200" cy="441960"/>
        </p:xfrm>
        <a:graphic>
          <a:graphicData uri="http://schemas.openxmlformats.org/drawingml/2006/table">
            <a:tbl>
              <a:tblPr/>
              <a:tblGrid>
                <a:gridCol w="1111286">
                  <a:extLst>
                    <a:ext uri="{9D8B030D-6E8A-4147-A177-3AD203B41FA5}">
                      <a16:colId xmlns:a16="http://schemas.microsoft.com/office/drawing/2014/main" val="666494825"/>
                    </a:ext>
                  </a:extLst>
                </a:gridCol>
                <a:gridCol w="1123914">
                  <a:extLst>
                    <a:ext uri="{9D8B030D-6E8A-4147-A177-3AD203B41FA5}">
                      <a16:colId xmlns:a16="http://schemas.microsoft.com/office/drawing/2014/main" val="4219729249"/>
                    </a:ext>
                  </a:extLst>
                </a:gridCol>
              </a:tblGrid>
              <a:tr h="190500">
                <a:tc>
                  <a:txBody>
                    <a:bodyPr/>
                    <a:lstStyle/>
                    <a:p>
                      <a:pPr algn="ctr" fontAlgn="ctr"/>
                      <a:r>
                        <a:rPr lang="en-US" sz="1100" b="1" i="0" u="none" strike="noStrike">
                          <a:solidFill>
                            <a:srgbClr val="FFFFFF"/>
                          </a:solidFill>
                          <a:effectLst/>
                          <a:highlight>
                            <a:srgbClr val="C65911"/>
                          </a:highlight>
                          <a:latin typeface="Calibri" panose="020F0502020204030204" pitchFamily="34" charset="0"/>
                        </a:rPr>
                        <a:t>Est. Inpt Case Rev</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US" sz="1100" b="1" i="0" u="none" strike="noStrike" dirty="0">
                          <a:solidFill>
                            <a:srgbClr val="FFFFFF"/>
                          </a:solidFill>
                          <a:effectLst/>
                          <a:highlight>
                            <a:srgbClr val="C65911"/>
                          </a:highlight>
                          <a:latin typeface="Calibri" panose="020F0502020204030204" pitchFamily="34" charset="0"/>
                        </a:rPr>
                        <a:t>Est. OBS Case Rev</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1647034431"/>
                  </a:ext>
                </a:extLst>
              </a:tr>
              <a:tr h="190500">
                <a:tc>
                  <a:txBody>
                    <a:bodyPr/>
                    <a:lstStyle/>
                    <a:p>
                      <a:pPr algn="ctr" fontAlgn="b"/>
                      <a:r>
                        <a:rPr lang="en-US" sz="1100" b="0" i="0" u="none" strike="noStrike">
                          <a:solidFill>
                            <a:srgbClr val="000000"/>
                          </a:solidFill>
                          <a:effectLst/>
                          <a:highlight>
                            <a:srgbClr val="FFC000"/>
                          </a:highlight>
                          <a:latin typeface="Aptos Narrow" panose="020B0004020202020204" pitchFamily="34" charset="0"/>
                        </a:rPr>
                        <a:t>$7,296.28 </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0" i="0" u="none" strike="noStrike" dirty="0">
                          <a:solidFill>
                            <a:srgbClr val="000000"/>
                          </a:solidFill>
                          <a:effectLst/>
                          <a:highlight>
                            <a:srgbClr val="FFC000"/>
                          </a:highlight>
                          <a:latin typeface="Aptos Narrow" panose="020B0004020202020204" pitchFamily="34" charset="0"/>
                        </a:rPr>
                        <a:t>$1,928.98 </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83753193"/>
                  </a:ext>
                </a:extLst>
              </a:tr>
            </a:tbl>
          </a:graphicData>
        </a:graphic>
      </p:graphicFrame>
    </p:spTree>
    <p:extLst>
      <p:ext uri="{BB962C8B-B14F-4D97-AF65-F5344CB8AC3E}">
        <p14:creationId xmlns:p14="http://schemas.microsoft.com/office/powerpoint/2010/main" val="658063390"/>
      </p:ext>
    </p:extLst>
  </p:cSld>
  <p:clrMapOvr>
    <a:masterClrMapping/>
  </p:clrMapOvr>
  <p:transition spd="med" advTm="29888"/>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object 4"/>
          <p:cNvGrpSpPr/>
          <p:nvPr/>
        </p:nvGrpSpPr>
        <p:grpSpPr>
          <a:xfrm>
            <a:off x="2402775" y="-1"/>
            <a:ext cx="4709999" cy="646477"/>
            <a:chOff x="0" y="0"/>
            <a:chExt cx="4709998" cy="646475"/>
          </a:xfrm>
        </p:grpSpPr>
        <p:sp>
          <p:nvSpPr>
            <p:cNvPr id="78" name="object 5"/>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79" name="object 6"/>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sp>
        <p:nvSpPr>
          <p:cNvPr id="81" name="object 7"/>
          <p:cNvSpPr txBox="1">
            <a:spLocks noGrp="1"/>
          </p:cNvSpPr>
          <p:nvPr>
            <p:ph type="title"/>
          </p:nvPr>
        </p:nvSpPr>
        <p:spPr>
          <a:xfrm>
            <a:off x="2726019" y="127299"/>
            <a:ext cx="4063511" cy="348617"/>
          </a:xfrm>
          <a:prstGeom prst="rect">
            <a:avLst/>
          </a:prstGeom>
        </p:spPr>
        <p:txBody>
          <a:bodyPr>
            <a:normAutofit/>
          </a:bodyPr>
          <a:lstStyle/>
          <a:p>
            <a:pPr indent="12700" algn="ctr">
              <a:spcBef>
                <a:spcPts val="100"/>
              </a:spcBef>
            </a:pPr>
            <a:r>
              <a:rPr lang="en-US" spc="-100" dirty="0"/>
              <a:t>Success Story in Indiana</a:t>
            </a:r>
            <a:endParaRPr spc="-100" dirty="0"/>
          </a:p>
        </p:txBody>
      </p:sp>
      <p:sp>
        <p:nvSpPr>
          <p:cNvPr id="4" name="TextBox 3">
            <a:extLst>
              <a:ext uri="{FF2B5EF4-FFF2-40B4-BE49-F238E27FC236}">
                <a16:creationId xmlns:a16="http://schemas.microsoft.com/office/drawing/2014/main" id="{78B5BFC3-7DCF-6B05-939D-10A713F48226}"/>
              </a:ext>
            </a:extLst>
          </p:cNvPr>
          <p:cNvSpPr txBox="1"/>
          <p:nvPr/>
        </p:nvSpPr>
        <p:spPr>
          <a:xfrm>
            <a:off x="1228402" y="1860306"/>
            <a:ext cx="6919481" cy="1200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dirty="0">
                <a:solidFill>
                  <a:srgbClr val="9D948C"/>
                </a:solidFill>
                <a:highlight>
                  <a:srgbClr val="FFFFFF"/>
                </a:highlight>
                <a:latin typeface="Source Sans Pro" panose="020B0503030403020204" pitchFamily="34" charset="0"/>
              </a:rPr>
              <a:t>CAH with an ADC of 8</a:t>
            </a:r>
          </a:p>
          <a:p>
            <a:r>
              <a:rPr lang="en-US" dirty="0">
                <a:solidFill>
                  <a:srgbClr val="9D948C"/>
                </a:solidFill>
                <a:highlight>
                  <a:srgbClr val="FFFFFF"/>
                </a:highlight>
                <a:latin typeface="Source Sans Pro" panose="020B0503030403020204" pitchFamily="34" charset="0"/>
              </a:rPr>
              <a:t>Inpatient admissions jumped from 13.1 to 27 and observations went from 40 to 50 per month. Total admits resulted in  huge financial gains improving the patient outcome as well as hospital health.</a:t>
            </a:r>
            <a:endParaRPr lang="en-US" dirty="0"/>
          </a:p>
        </p:txBody>
      </p:sp>
      <p:graphicFrame>
        <p:nvGraphicFramePr>
          <p:cNvPr id="7" name="Table 6">
            <a:extLst>
              <a:ext uri="{FF2B5EF4-FFF2-40B4-BE49-F238E27FC236}">
                <a16:creationId xmlns:a16="http://schemas.microsoft.com/office/drawing/2014/main" id="{9149DAB7-B819-76D0-9669-D2DF8BA1D4CF}"/>
              </a:ext>
            </a:extLst>
          </p:cNvPr>
          <p:cNvGraphicFramePr>
            <a:graphicFrameLocks noGrp="1"/>
          </p:cNvGraphicFramePr>
          <p:nvPr/>
        </p:nvGraphicFramePr>
        <p:xfrm>
          <a:off x="1155700" y="3729149"/>
          <a:ext cx="6832600" cy="1104900"/>
        </p:xfrm>
        <a:graphic>
          <a:graphicData uri="http://schemas.openxmlformats.org/drawingml/2006/table">
            <a:tbl>
              <a:tblPr/>
              <a:tblGrid>
                <a:gridCol w="1168400">
                  <a:extLst>
                    <a:ext uri="{9D8B030D-6E8A-4147-A177-3AD203B41FA5}">
                      <a16:colId xmlns:a16="http://schemas.microsoft.com/office/drawing/2014/main" val="2539369135"/>
                    </a:ext>
                  </a:extLst>
                </a:gridCol>
                <a:gridCol w="609600">
                  <a:extLst>
                    <a:ext uri="{9D8B030D-6E8A-4147-A177-3AD203B41FA5}">
                      <a16:colId xmlns:a16="http://schemas.microsoft.com/office/drawing/2014/main" val="435119887"/>
                    </a:ext>
                  </a:extLst>
                </a:gridCol>
                <a:gridCol w="1104900">
                  <a:extLst>
                    <a:ext uri="{9D8B030D-6E8A-4147-A177-3AD203B41FA5}">
                      <a16:colId xmlns:a16="http://schemas.microsoft.com/office/drawing/2014/main" val="2820965660"/>
                    </a:ext>
                  </a:extLst>
                </a:gridCol>
                <a:gridCol w="609600">
                  <a:extLst>
                    <a:ext uri="{9D8B030D-6E8A-4147-A177-3AD203B41FA5}">
                      <a16:colId xmlns:a16="http://schemas.microsoft.com/office/drawing/2014/main" val="3215677124"/>
                    </a:ext>
                  </a:extLst>
                </a:gridCol>
                <a:gridCol w="812800">
                  <a:extLst>
                    <a:ext uri="{9D8B030D-6E8A-4147-A177-3AD203B41FA5}">
                      <a16:colId xmlns:a16="http://schemas.microsoft.com/office/drawing/2014/main" val="3110461602"/>
                    </a:ext>
                  </a:extLst>
                </a:gridCol>
                <a:gridCol w="812800">
                  <a:extLst>
                    <a:ext uri="{9D8B030D-6E8A-4147-A177-3AD203B41FA5}">
                      <a16:colId xmlns:a16="http://schemas.microsoft.com/office/drawing/2014/main" val="3906615987"/>
                    </a:ext>
                  </a:extLst>
                </a:gridCol>
                <a:gridCol w="812800">
                  <a:extLst>
                    <a:ext uri="{9D8B030D-6E8A-4147-A177-3AD203B41FA5}">
                      <a16:colId xmlns:a16="http://schemas.microsoft.com/office/drawing/2014/main" val="1730044254"/>
                    </a:ext>
                  </a:extLst>
                </a:gridCol>
                <a:gridCol w="901700">
                  <a:extLst>
                    <a:ext uri="{9D8B030D-6E8A-4147-A177-3AD203B41FA5}">
                      <a16:colId xmlns:a16="http://schemas.microsoft.com/office/drawing/2014/main" val="2085970773"/>
                    </a:ext>
                  </a:extLst>
                </a:gridCol>
              </a:tblGrid>
              <a:tr h="190500">
                <a:tc>
                  <a:txBody>
                    <a:bodyPr/>
                    <a:lstStyle/>
                    <a:p>
                      <a:pPr algn="l" fontAlgn="b"/>
                      <a:r>
                        <a:rPr lang="en-US" sz="1100" b="0" i="0" u="none" strike="noStrike">
                          <a:solidFill>
                            <a:srgbClr val="000000"/>
                          </a:solidFill>
                          <a:effectLst/>
                          <a:highlight>
                            <a:srgbClr val="FFC000"/>
                          </a:highlight>
                          <a:latin typeface="Calibri" panose="020F0502020204030204" pitchFamily="34" charset="0"/>
                        </a:rPr>
                        <a:t>Total Performance</a:t>
                      </a:r>
                    </a:p>
                  </a:txBody>
                  <a:tcPr marL="7620" marR="7620" marT="762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100" b="1" i="0" u="none" strike="noStrike" dirty="0">
                          <a:solidFill>
                            <a:srgbClr val="FFFFFF"/>
                          </a:solidFill>
                          <a:effectLst/>
                          <a:highlight>
                            <a:srgbClr val="4472C4"/>
                          </a:highlight>
                          <a:latin typeface="Calibri" panose="020F0502020204030204" pitchFamily="34" charset="0"/>
                        </a:rPr>
                        <a:t>Inpatient</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Inpt Rev Imp</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dirty="0">
                          <a:solidFill>
                            <a:srgbClr val="FFFFFF"/>
                          </a:solidFill>
                          <a:effectLst/>
                          <a:highlight>
                            <a:srgbClr val="4472C4"/>
                          </a:highlight>
                          <a:latin typeface="Calibri" panose="020F0502020204030204" pitchFamily="34" charset="0"/>
                        </a:rPr>
                        <a:t>OBS</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OBS Rev Imp</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Total Admits</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Mo Rev Imp</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472C4"/>
                    </a:solidFill>
                  </a:tcPr>
                </a:tc>
                <a:tc>
                  <a:txBody>
                    <a:bodyPr/>
                    <a:lstStyle/>
                    <a:p>
                      <a:pPr algn="ctr" fontAlgn="ctr"/>
                      <a:r>
                        <a:rPr lang="en-US" sz="1100" b="1" i="0" u="none" strike="noStrike">
                          <a:solidFill>
                            <a:srgbClr val="FFFFFF"/>
                          </a:solidFill>
                          <a:effectLst/>
                          <a:highlight>
                            <a:srgbClr val="4472C4"/>
                          </a:highlight>
                          <a:latin typeface="Calibri" panose="020F0502020204030204" pitchFamily="34" charset="0"/>
                        </a:rPr>
                        <a:t>Annualized</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4472C4"/>
                    </a:solidFill>
                  </a:tcPr>
                </a:tc>
                <a:extLst>
                  <a:ext uri="{0D108BD9-81ED-4DB2-BD59-A6C34878D82A}">
                    <a16:rowId xmlns:a16="http://schemas.microsoft.com/office/drawing/2014/main" val="2865471089"/>
                  </a:ext>
                </a:extLst>
              </a:tr>
              <a:tr h="190500">
                <a:tc>
                  <a:txBody>
                    <a:bodyPr/>
                    <a:lstStyle/>
                    <a:p>
                      <a:pPr algn="l" fontAlgn="b"/>
                      <a:r>
                        <a:rPr lang="en-US" sz="1100" b="0" i="0" u="none" strike="noStrike">
                          <a:solidFill>
                            <a:srgbClr val="000000"/>
                          </a:solidFill>
                          <a:effectLst/>
                          <a:latin typeface="Calibri" panose="020F0502020204030204" pitchFamily="34" charset="0"/>
                        </a:rPr>
                        <a:t>Baseline</a:t>
                      </a:r>
                    </a:p>
                  </a:txBody>
                  <a:tcPr marL="7620" marR="7620" marT="762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rPr>
                        <a:t>13.1</a:t>
                      </a:r>
                    </a:p>
                  </a:txBody>
                  <a:tcPr marL="7620" marR="7620" marT="762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rPr>
                        <a:t>40</a:t>
                      </a:r>
                    </a:p>
                  </a:txBody>
                  <a:tcPr marL="7620" marR="7620" marT="762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7620" marR="7620" marT="762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dirty="0">
                          <a:solidFill>
                            <a:srgbClr val="000000"/>
                          </a:solidFill>
                          <a:effectLst/>
                          <a:latin typeface="Calibri" panose="020F0502020204030204" pitchFamily="34" charset="0"/>
                        </a:rPr>
                        <a:t>53.0</a:t>
                      </a:r>
                    </a:p>
                  </a:txBody>
                  <a:tcPr marL="7620" marR="7620" marT="762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7620" marR="7620" marT="762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a:noFill/>
                    </a:lnT>
                    <a:lnB>
                      <a:noFill/>
                    </a:lnB>
                    <a:noFill/>
                  </a:tcPr>
                </a:tc>
                <a:extLst>
                  <a:ext uri="{0D108BD9-81ED-4DB2-BD59-A6C34878D82A}">
                    <a16:rowId xmlns:a16="http://schemas.microsoft.com/office/drawing/2014/main" val="258462958"/>
                  </a:ext>
                </a:extLst>
              </a:tr>
              <a:tr h="190500">
                <a:tc>
                  <a:txBody>
                    <a:bodyPr/>
                    <a:lstStyle/>
                    <a:p>
                      <a:pPr algn="l" fontAlgn="b"/>
                      <a:r>
                        <a:rPr lang="en-US" sz="1100" b="0" i="0" u="none" strike="noStrike">
                          <a:solidFill>
                            <a:srgbClr val="000000"/>
                          </a:solidFill>
                          <a:effectLst/>
                          <a:latin typeface="Calibri" panose="020F0502020204030204" pitchFamily="34" charset="0"/>
                        </a:rPr>
                        <a:t>bServed</a:t>
                      </a:r>
                    </a:p>
                  </a:txBody>
                  <a:tcPr marL="7620" marR="7620" marT="762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alibri" panose="020F0502020204030204" pitchFamily="34" charset="0"/>
                        </a:rPr>
                        <a:t>27</a:t>
                      </a:r>
                    </a:p>
                  </a:txBody>
                  <a:tcPr marL="7620" marR="7620" marT="762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alibri" panose="020F0502020204030204" pitchFamily="34" charset="0"/>
                        </a:rPr>
                        <a:t>50</a:t>
                      </a:r>
                    </a:p>
                  </a:txBody>
                  <a:tcPr marL="7620" marR="7620" marT="762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7620" marR="7620" marT="762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Calibri" panose="020F0502020204030204" pitchFamily="34" charset="0"/>
                        </a:rPr>
                        <a:t>76.7</a:t>
                      </a:r>
                    </a:p>
                  </a:txBody>
                  <a:tcPr marL="7620" marR="7620" marT="762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endParaRPr lang="en-US" sz="1100" b="0" i="0" u="none" strike="noStrike">
                        <a:solidFill>
                          <a:srgbClr val="000000"/>
                        </a:solidFill>
                        <a:effectLst/>
                        <a:latin typeface="Calibri" panose="020F0502020204030204" pitchFamily="34" charset="0"/>
                      </a:endParaRPr>
                    </a:p>
                  </a:txBody>
                  <a:tcPr marL="7620" marR="7620" marT="762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437353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r>
                        <a:rPr lang="en-US" sz="1100" b="0" i="0" u="none" strike="noStrike">
                          <a:solidFill>
                            <a:srgbClr val="006100"/>
                          </a:solidFill>
                          <a:effectLst/>
                          <a:highlight>
                            <a:srgbClr val="C6EFCE"/>
                          </a:highlight>
                          <a:latin typeface="Calibri" panose="020F0502020204030204" pitchFamily="34" charset="0"/>
                        </a:rPr>
                        <a:t>13.9</a:t>
                      </a:r>
                    </a:p>
                  </a:txBody>
                  <a:tcPr marL="7620" marR="7620" marT="76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100" b="0" i="0" u="none" strike="noStrike" dirty="0">
                          <a:solidFill>
                            <a:srgbClr val="000000"/>
                          </a:solidFill>
                          <a:effectLst/>
                          <a:latin typeface="Calibri" panose="020F0502020204030204" pitchFamily="34" charset="0"/>
                        </a:rPr>
                        <a:t>$80,855 </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6100"/>
                          </a:solidFill>
                          <a:effectLst/>
                          <a:highlight>
                            <a:srgbClr val="C6EFCE"/>
                          </a:highlight>
                          <a:latin typeface="Calibri" panose="020F0502020204030204" pitchFamily="34" charset="0"/>
                        </a:rPr>
                        <a:t>10</a:t>
                      </a:r>
                    </a:p>
                  </a:txBody>
                  <a:tcPr marL="7620" marR="7620" marT="76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US" sz="1100" b="0" i="0" u="none" strike="noStrike">
                          <a:solidFill>
                            <a:srgbClr val="000000"/>
                          </a:solidFill>
                          <a:effectLst/>
                          <a:latin typeface="Calibri" panose="020F0502020204030204" pitchFamily="34" charset="0"/>
                        </a:rPr>
                        <a:t>$20,458 </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100" b="0" i="0" u="none" strike="noStrike" dirty="0">
                          <a:solidFill>
                            <a:srgbClr val="006100"/>
                          </a:solidFill>
                          <a:effectLst/>
                          <a:highlight>
                            <a:srgbClr val="C6EFCE"/>
                          </a:highlight>
                          <a:latin typeface="Calibri" panose="020F0502020204030204" pitchFamily="34" charset="0"/>
                        </a:rPr>
                        <a:t>23.7</a:t>
                      </a:r>
                    </a:p>
                  </a:txBody>
                  <a:tcPr marL="7620" marR="7620" marT="76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ctr"/>
                      <a:r>
                        <a:rPr lang="en-US" sz="1100" b="0" i="0" u="none" strike="noStrike">
                          <a:solidFill>
                            <a:srgbClr val="000000"/>
                          </a:solidFill>
                          <a:effectLst/>
                          <a:latin typeface="Calibri" panose="020F0502020204030204" pitchFamily="34" charset="0"/>
                        </a:rPr>
                        <a:t>$101,313 </a:t>
                      </a:r>
                    </a:p>
                  </a:txBody>
                  <a:tcPr marL="7620" marR="7620" marT="762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0" i="0" u="none" strike="noStrike" dirty="0">
                          <a:solidFill>
                            <a:srgbClr val="000000"/>
                          </a:solidFill>
                          <a:effectLst/>
                          <a:latin typeface="Calibri" panose="020F0502020204030204" pitchFamily="34" charset="0"/>
                        </a:rPr>
                        <a:t>$1,215,755 </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9869693"/>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107%</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24%</a:t>
                      </a: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7620" marR="7620" marT="762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100" b="1" i="0" u="none" strike="noStrike">
                          <a:solidFill>
                            <a:srgbClr val="000000"/>
                          </a:solidFill>
                          <a:effectLst/>
                          <a:latin typeface="Calibri" panose="020F0502020204030204" pitchFamily="34" charset="0"/>
                        </a:rPr>
                        <a:t>45%</a:t>
                      </a:r>
                    </a:p>
                  </a:txBody>
                  <a:tcPr marL="7620" marR="7620" marT="762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7620" marR="7620" marT="762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7620" marR="7620" marT="762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61720203"/>
                  </a:ext>
                </a:extLst>
              </a:tr>
            </a:tbl>
          </a:graphicData>
        </a:graphic>
      </p:graphicFrame>
      <p:graphicFrame>
        <p:nvGraphicFramePr>
          <p:cNvPr id="8" name="Table 7">
            <a:extLst>
              <a:ext uri="{FF2B5EF4-FFF2-40B4-BE49-F238E27FC236}">
                <a16:creationId xmlns:a16="http://schemas.microsoft.com/office/drawing/2014/main" id="{E785459A-59F8-55AE-88E5-516C80277E6F}"/>
              </a:ext>
            </a:extLst>
          </p:cNvPr>
          <p:cNvGraphicFramePr>
            <a:graphicFrameLocks noGrp="1"/>
          </p:cNvGraphicFramePr>
          <p:nvPr/>
        </p:nvGraphicFramePr>
        <p:xfrm>
          <a:off x="5778500" y="3218485"/>
          <a:ext cx="2209800" cy="441960"/>
        </p:xfrm>
        <a:graphic>
          <a:graphicData uri="http://schemas.openxmlformats.org/drawingml/2006/table">
            <a:tbl>
              <a:tblPr/>
              <a:tblGrid>
                <a:gridCol w="1104900">
                  <a:extLst>
                    <a:ext uri="{9D8B030D-6E8A-4147-A177-3AD203B41FA5}">
                      <a16:colId xmlns:a16="http://schemas.microsoft.com/office/drawing/2014/main" val="3461251228"/>
                    </a:ext>
                  </a:extLst>
                </a:gridCol>
                <a:gridCol w="1104900">
                  <a:extLst>
                    <a:ext uri="{9D8B030D-6E8A-4147-A177-3AD203B41FA5}">
                      <a16:colId xmlns:a16="http://schemas.microsoft.com/office/drawing/2014/main" val="4261392927"/>
                    </a:ext>
                  </a:extLst>
                </a:gridCol>
              </a:tblGrid>
              <a:tr h="190500">
                <a:tc>
                  <a:txBody>
                    <a:bodyPr/>
                    <a:lstStyle/>
                    <a:p>
                      <a:pPr algn="ctr" fontAlgn="ctr"/>
                      <a:r>
                        <a:rPr lang="en-US" sz="1100" b="1" i="0" u="none" strike="noStrike">
                          <a:solidFill>
                            <a:srgbClr val="FFFFFF"/>
                          </a:solidFill>
                          <a:effectLst/>
                          <a:highlight>
                            <a:srgbClr val="C65911"/>
                          </a:highlight>
                          <a:latin typeface="Calibri" panose="020F0502020204030204" pitchFamily="34" charset="0"/>
                        </a:rPr>
                        <a:t>Est. Inpt Case Rev</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ctr"/>
                      <a:r>
                        <a:rPr lang="en-US" sz="1100" b="1" i="0" u="none" strike="noStrike">
                          <a:solidFill>
                            <a:srgbClr val="FFFFFF"/>
                          </a:solidFill>
                          <a:effectLst/>
                          <a:highlight>
                            <a:srgbClr val="C65911"/>
                          </a:highlight>
                          <a:latin typeface="Calibri" panose="020F0502020204030204" pitchFamily="34" charset="0"/>
                        </a:rPr>
                        <a:t>Est. OBS Case Rev</a:t>
                      </a:r>
                    </a:p>
                  </a:txBody>
                  <a:tcPr marL="7620" marR="7620" marT="76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320253067"/>
                  </a:ext>
                </a:extLst>
              </a:tr>
              <a:tr h="190500">
                <a:tc>
                  <a:txBody>
                    <a:bodyPr/>
                    <a:lstStyle/>
                    <a:p>
                      <a:pPr algn="ctr" fontAlgn="b"/>
                      <a:r>
                        <a:rPr lang="en-US" sz="1100" b="0" i="0" u="none" strike="noStrike" dirty="0">
                          <a:solidFill>
                            <a:srgbClr val="000000"/>
                          </a:solidFill>
                          <a:effectLst/>
                          <a:highlight>
                            <a:srgbClr val="FFC000"/>
                          </a:highlight>
                          <a:latin typeface="Aptos Narrow" panose="020B0004020202020204" pitchFamily="34" charset="0"/>
                        </a:rPr>
                        <a:t>$5,801.23 </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100" b="0" i="0" u="none" strike="noStrike" dirty="0">
                          <a:solidFill>
                            <a:srgbClr val="000000"/>
                          </a:solidFill>
                          <a:effectLst/>
                          <a:highlight>
                            <a:srgbClr val="FFC000"/>
                          </a:highlight>
                          <a:latin typeface="Aptos Narrow" panose="020B0004020202020204" pitchFamily="34" charset="0"/>
                        </a:rPr>
                        <a:t>$2,102.78 </a:t>
                      </a:r>
                    </a:p>
                  </a:txBody>
                  <a:tcPr marL="7620" marR="7620" marT="762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957278700"/>
                  </a:ext>
                </a:extLst>
              </a:tr>
            </a:tbl>
          </a:graphicData>
        </a:graphic>
      </p:graphicFrame>
    </p:spTree>
    <p:extLst>
      <p:ext uri="{BB962C8B-B14F-4D97-AF65-F5344CB8AC3E}">
        <p14:creationId xmlns:p14="http://schemas.microsoft.com/office/powerpoint/2010/main" val="2709121813"/>
      </p:ext>
    </p:extLst>
  </p:cSld>
  <p:clrMapOvr>
    <a:masterClrMapping/>
  </p:clrMapOvr>
  <p:transition spd="med" advTm="29888"/>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495C4"/>
        </a:solidFill>
        <a:effectLst/>
      </p:bgPr>
    </p:bg>
    <p:spTree>
      <p:nvGrpSpPr>
        <p:cNvPr id="1" name=""/>
        <p:cNvGrpSpPr/>
        <p:nvPr/>
      </p:nvGrpSpPr>
      <p:grpSpPr>
        <a:xfrm>
          <a:off x="0" y="0"/>
          <a:ext cx="0" cy="0"/>
          <a:chOff x="0" y="0"/>
          <a:chExt cx="0" cy="0"/>
        </a:xfrm>
      </p:grpSpPr>
      <p:grpSp>
        <p:nvGrpSpPr>
          <p:cNvPr id="80" name="object 4"/>
          <p:cNvGrpSpPr/>
          <p:nvPr/>
        </p:nvGrpSpPr>
        <p:grpSpPr>
          <a:xfrm>
            <a:off x="2402775" y="-1"/>
            <a:ext cx="4709999" cy="646477"/>
            <a:chOff x="0" y="0"/>
            <a:chExt cx="4709998" cy="646475"/>
          </a:xfrm>
        </p:grpSpPr>
        <p:sp>
          <p:nvSpPr>
            <p:cNvPr id="78" name="object 5"/>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79" name="object 6"/>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sp>
        <p:nvSpPr>
          <p:cNvPr id="81" name="object 7"/>
          <p:cNvSpPr txBox="1">
            <a:spLocks noGrp="1"/>
          </p:cNvSpPr>
          <p:nvPr>
            <p:ph type="title"/>
          </p:nvPr>
        </p:nvSpPr>
        <p:spPr>
          <a:xfrm>
            <a:off x="3321722" y="148929"/>
            <a:ext cx="2872105" cy="348617"/>
          </a:xfrm>
          <a:prstGeom prst="rect">
            <a:avLst/>
          </a:prstGeom>
        </p:spPr>
        <p:txBody>
          <a:bodyPr/>
          <a:lstStyle/>
          <a:p>
            <a:pPr indent="12700" algn="ctr">
              <a:spcBef>
                <a:spcPts val="100"/>
              </a:spcBef>
            </a:pPr>
            <a:r>
              <a:rPr dirty="0"/>
              <a:t>Utilization</a:t>
            </a:r>
            <a:r>
              <a:rPr spc="-300" dirty="0"/>
              <a:t> </a:t>
            </a:r>
            <a:r>
              <a:rPr spc="-100" dirty="0"/>
              <a:t>Management</a:t>
            </a:r>
          </a:p>
        </p:txBody>
      </p:sp>
      <p:sp>
        <p:nvSpPr>
          <p:cNvPr id="82" name="TextBox 9"/>
          <p:cNvSpPr txBox="1"/>
          <p:nvPr/>
        </p:nvSpPr>
        <p:spPr>
          <a:xfrm>
            <a:off x="3160545" y="1576220"/>
            <a:ext cx="3194460" cy="2586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lvl="1" indent="457200">
              <a:lnSpc>
                <a:spcPct val="107000"/>
              </a:lnSpc>
              <a:defRPr>
                <a:solidFill>
                  <a:srgbClr val="363166"/>
                </a:solidFill>
                <a:latin typeface="Tahoma"/>
                <a:ea typeface="Tahoma"/>
                <a:cs typeface="Tahoma"/>
                <a:sym typeface="Tahoma"/>
              </a:defRPr>
            </a:pPr>
            <a:r>
              <a:rPr dirty="0"/>
              <a:t>Typical Problem Areas</a:t>
            </a:r>
            <a:endParaRPr lang="en-US" dirty="0"/>
          </a:p>
          <a:p>
            <a:pPr lvl="1" indent="457200">
              <a:lnSpc>
                <a:spcPct val="107000"/>
              </a:lnSpc>
              <a:defRPr>
                <a:solidFill>
                  <a:srgbClr val="363166"/>
                </a:solidFill>
                <a:latin typeface="Tahoma"/>
                <a:ea typeface="Tahoma"/>
                <a:cs typeface="Tahoma"/>
                <a:sym typeface="Tahoma"/>
              </a:defRPr>
            </a:pPr>
            <a:endParaRPr dirty="0"/>
          </a:p>
          <a:p>
            <a:pPr marL="628650" lvl="5" indent="-171450">
              <a:lnSpc>
                <a:spcPct val="150000"/>
              </a:lnSpc>
              <a:buSzPct val="100000"/>
              <a:buFont typeface="Arial" panose="020B0604020202020204" pitchFamily="34" charset="0"/>
              <a:buChar char="•"/>
              <a:defRPr sz="1200">
                <a:solidFill>
                  <a:srgbClr val="363166"/>
                </a:solidFill>
                <a:latin typeface="Tahoma"/>
                <a:ea typeface="Tahoma"/>
                <a:cs typeface="Tahoma"/>
                <a:sym typeface="Tahoma"/>
              </a:defRPr>
            </a:pPr>
            <a:r>
              <a:rPr dirty="0"/>
              <a:t>Case Manager Caseload</a:t>
            </a:r>
          </a:p>
          <a:p>
            <a:pPr marL="628650" lvl="5" indent="-171450">
              <a:lnSpc>
                <a:spcPct val="150000"/>
              </a:lnSpc>
              <a:buSzPct val="100000"/>
              <a:buFont typeface="Arial" panose="020B0604020202020204" pitchFamily="34" charset="0"/>
              <a:buChar char="•"/>
              <a:defRPr sz="1200">
                <a:solidFill>
                  <a:srgbClr val="363166"/>
                </a:solidFill>
                <a:latin typeface="Tahoma"/>
                <a:ea typeface="Tahoma"/>
                <a:cs typeface="Tahoma"/>
                <a:sym typeface="Tahoma"/>
              </a:defRPr>
            </a:pPr>
            <a:r>
              <a:rPr dirty="0"/>
              <a:t>Length of Stay</a:t>
            </a:r>
          </a:p>
          <a:p>
            <a:pPr marL="628650" lvl="5" indent="-171450">
              <a:lnSpc>
                <a:spcPct val="150000"/>
              </a:lnSpc>
              <a:buSzPct val="100000"/>
              <a:buFont typeface="Arial" panose="020B0604020202020204" pitchFamily="34" charset="0"/>
              <a:buChar char="•"/>
              <a:defRPr sz="1200">
                <a:solidFill>
                  <a:srgbClr val="363166"/>
                </a:solidFill>
                <a:latin typeface="Tahoma"/>
                <a:ea typeface="Tahoma"/>
                <a:cs typeface="Tahoma"/>
                <a:sym typeface="Tahoma"/>
              </a:defRPr>
            </a:pPr>
            <a:r>
              <a:rPr dirty="0"/>
              <a:t>Avoidable days</a:t>
            </a:r>
          </a:p>
          <a:p>
            <a:pPr marL="628650" lvl="5" indent="-171450">
              <a:lnSpc>
                <a:spcPct val="150000"/>
              </a:lnSpc>
              <a:buSzPct val="100000"/>
              <a:buFont typeface="Arial" panose="020B0604020202020204" pitchFamily="34" charset="0"/>
              <a:buChar char="•"/>
              <a:defRPr sz="1200">
                <a:solidFill>
                  <a:srgbClr val="363166"/>
                </a:solidFill>
                <a:latin typeface="Tahoma"/>
                <a:ea typeface="Tahoma"/>
                <a:cs typeface="Tahoma"/>
                <a:sym typeface="Tahoma"/>
              </a:defRPr>
            </a:pPr>
            <a:r>
              <a:rPr dirty="0"/>
              <a:t>Correct Level of Care Assignment </a:t>
            </a:r>
          </a:p>
          <a:p>
            <a:pPr marL="628650" lvl="5" indent="-171450">
              <a:lnSpc>
                <a:spcPct val="150000"/>
              </a:lnSpc>
              <a:buSzPct val="100000"/>
              <a:buFont typeface="Arial" panose="020B0604020202020204" pitchFamily="34" charset="0"/>
              <a:buChar char="•"/>
              <a:defRPr sz="1200">
                <a:solidFill>
                  <a:srgbClr val="363166"/>
                </a:solidFill>
                <a:latin typeface="Tahoma"/>
                <a:ea typeface="Tahoma"/>
                <a:cs typeface="Tahoma"/>
                <a:sym typeface="Tahoma"/>
              </a:defRPr>
            </a:pPr>
            <a:r>
              <a:rPr dirty="0"/>
              <a:t>Denial Rates</a:t>
            </a:r>
            <a:endParaRPr lang="en-US" dirty="0"/>
          </a:p>
          <a:p>
            <a:pPr marL="628650" lvl="5" indent="-171450">
              <a:lnSpc>
                <a:spcPct val="150000"/>
              </a:lnSpc>
              <a:buSzPct val="100000"/>
              <a:buFont typeface="Arial" panose="020B0604020202020204" pitchFamily="34" charset="0"/>
              <a:buChar char="•"/>
              <a:defRPr sz="1200">
                <a:solidFill>
                  <a:srgbClr val="363166"/>
                </a:solidFill>
                <a:latin typeface="Tahoma"/>
                <a:ea typeface="Tahoma"/>
                <a:cs typeface="Tahoma"/>
                <a:sym typeface="Tahoma"/>
              </a:defRPr>
            </a:pPr>
            <a:r>
              <a:rPr dirty="0"/>
              <a:t>Weekend and Overnight coverage</a:t>
            </a:r>
            <a:endParaRPr lang="en-US" dirty="0"/>
          </a:p>
          <a:p>
            <a:pPr marL="457200" lvl="5">
              <a:lnSpc>
                <a:spcPct val="150000"/>
              </a:lnSpc>
              <a:buSzPct val="100000"/>
              <a:defRPr sz="1200">
                <a:solidFill>
                  <a:srgbClr val="363166"/>
                </a:solidFill>
                <a:latin typeface="Tahoma"/>
                <a:ea typeface="Tahoma"/>
                <a:cs typeface="Tahoma"/>
                <a:sym typeface="Tahoma"/>
              </a:defRPr>
            </a:pP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495C4"/>
        </a:solidFill>
        <a:effectLst/>
      </p:bgPr>
    </p:bg>
    <p:spTree>
      <p:nvGrpSpPr>
        <p:cNvPr id="1" name=""/>
        <p:cNvGrpSpPr/>
        <p:nvPr/>
      </p:nvGrpSpPr>
      <p:grpSpPr>
        <a:xfrm>
          <a:off x="0" y="0"/>
          <a:ext cx="0" cy="0"/>
          <a:chOff x="0" y="0"/>
          <a:chExt cx="0" cy="0"/>
        </a:xfrm>
      </p:grpSpPr>
      <p:grpSp>
        <p:nvGrpSpPr>
          <p:cNvPr id="86" name="object 4"/>
          <p:cNvGrpSpPr/>
          <p:nvPr/>
        </p:nvGrpSpPr>
        <p:grpSpPr>
          <a:xfrm>
            <a:off x="2402775" y="-1"/>
            <a:ext cx="4709999" cy="646477"/>
            <a:chOff x="0" y="0"/>
            <a:chExt cx="4709998" cy="646475"/>
          </a:xfrm>
        </p:grpSpPr>
        <p:sp>
          <p:nvSpPr>
            <p:cNvPr id="84" name="object 5"/>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004" y="21600"/>
                  </a:moveTo>
                  <a:lnTo>
                    <a:pt x="596" y="21600"/>
                  </a:lnTo>
                  <a:lnTo>
                    <a:pt x="364" y="21259"/>
                  </a:lnTo>
                  <a:lnTo>
                    <a:pt x="175" y="20328"/>
                  </a:lnTo>
                  <a:lnTo>
                    <a:pt x="47" y="18948"/>
                  </a:lnTo>
                  <a:lnTo>
                    <a:pt x="0" y="17258"/>
                  </a:lnTo>
                  <a:lnTo>
                    <a:pt x="0" y="0"/>
                  </a:lnTo>
                  <a:lnTo>
                    <a:pt x="21600" y="0"/>
                  </a:lnTo>
                  <a:lnTo>
                    <a:pt x="21600" y="17258"/>
                  </a:lnTo>
                  <a:lnTo>
                    <a:pt x="21553" y="18948"/>
                  </a:lnTo>
                  <a:lnTo>
                    <a:pt x="21425" y="20328"/>
                  </a:lnTo>
                  <a:lnTo>
                    <a:pt x="21236" y="21259"/>
                  </a:lnTo>
                  <a:lnTo>
                    <a:pt x="21004" y="21600"/>
                  </a:lnTo>
                  <a:close/>
                </a:path>
              </a:pathLst>
            </a:custGeom>
            <a:solidFill>
              <a:srgbClr val="7176B8"/>
            </a:solidFill>
            <a:ln w="12700" cap="flat">
              <a:noFill/>
              <a:miter lim="400000"/>
            </a:ln>
            <a:effectLst/>
          </p:spPr>
          <p:txBody>
            <a:bodyPr wrap="square" lIns="45719" tIns="45719" rIns="45719" bIns="45719" numCol="1" anchor="t">
              <a:noAutofit/>
            </a:bodyPr>
            <a:lstStyle/>
            <a:p>
              <a:endParaRPr/>
            </a:p>
          </p:txBody>
        </p:sp>
        <p:sp>
          <p:nvSpPr>
            <p:cNvPr id="85" name="object 6"/>
            <p:cNvSpPr/>
            <p:nvPr/>
          </p:nvSpPr>
          <p:spPr>
            <a:xfrm>
              <a:off x="0" y="0"/>
              <a:ext cx="4710000" cy="6464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17258"/>
                  </a:lnTo>
                  <a:lnTo>
                    <a:pt x="21553" y="18948"/>
                  </a:lnTo>
                  <a:lnTo>
                    <a:pt x="21425" y="20328"/>
                  </a:lnTo>
                  <a:lnTo>
                    <a:pt x="21236" y="21259"/>
                  </a:lnTo>
                  <a:lnTo>
                    <a:pt x="21004" y="21600"/>
                  </a:lnTo>
                  <a:lnTo>
                    <a:pt x="596" y="21600"/>
                  </a:lnTo>
                  <a:lnTo>
                    <a:pt x="364" y="21259"/>
                  </a:lnTo>
                  <a:lnTo>
                    <a:pt x="175" y="20328"/>
                  </a:lnTo>
                  <a:lnTo>
                    <a:pt x="47" y="18948"/>
                  </a:lnTo>
                  <a:lnTo>
                    <a:pt x="0" y="17258"/>
                  </a:lnTo>
                  <a:lnTo>
                    <a:pt x="0" y="0"/>
                  </a:lnTo>
                </a:path>
              </a:pathLst>
            </a:custGeom>
            <a:noFill/>
            <a:ln w="28574" cap="flat">
              <a:solidFill>
                <a:srgbClr val="FFFFFF"/>
              </a:solidFill>
              <a:prstDash val="solid"/>
              <a:round/>
            </a:ln>
            <a:effectLst/>
          </p:spPr>
          <p:txBody>
            <a:bodyPr wrap="square" lIns="45719" tIns="45719" rIns="45719" bIns="45719" numCol="1" anchor="t">
              <a:noAutofit/>
            </a:bodyPr>
            <a:lstStyle/>
            <a:p>
              <a:endParaRPr/>
            </a:p>
          </p:txBody>
        </p:sp>
      </p:grpSp>
      <p:sp>
        <p:nvSpPr>
          <p:cNvPr id="87" name="object 7"/>
          <p:cNvSpPr txBox="1">
            <a:spLocks noGrp="1"/>
          </p:cNvSpPr>
          <p:nvPr>
            <p:ph type="title"/>
          </p:nvPr>
        </p:nvSpPr>
        <p:spPr>
          <a:xfrm>
            <a:off x="3321796" y="62254"/>
            <a:ext cx="2872105" cy="348617"/>
          </a:xfrm>
          <a:prstGeom prst="rect">
            <a:avLst/>
          </a:prstGeom>
        </p:spPr>
        <p:txBody>
          <a:bodyPr>
            <a:normAutofit fontScale="90000"/>
          </a:bodyPr>
          <a:lstStyle/>
          <a:p>
            <a:pPr indent="12700">
              <a:spcBef>
                <a:spcPts val="100"/>
              </a:spcBef>
            </a:pPr>
            <a:r>
              <a:rPr lang="en-US" dirty="0"/>
              <a:t>TURN-KEY PRECISION </a:t>
            </a:r>
            <a:r>
              <a:rPr dirty="0"/>
              <a:t>Utilization</a:t>
            </a:r>
            <a:r>
              <a:rPr spc="-300" dirty="0"/>
              <a:t> </a:t>
            </a:r>
            <a:r>
              <a:rPr spc="-100" dirty="0"/>
              <a:t>Management</a:t>
            </a:r>
          </a:p>
        </p:txBody>
      </p:sp>
      <p:sp>
        <p:nvSpPr>
          <p:cNvPr id="88" name="Google Shape;63;p14"/>
          <p:cNvSpPr txBox="1"/>
          <p:nvPr/>
        </p:nvSpPr>
        <p:spPr>
          <a:xfrm>
            <a:off x="767976" y="1164441"/>
            <a:ext cx="1793920" cy="551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2400">
                <a:solidFill>
                  <a:srgbClr val="312F50"/>
                </a:solidFill>
                <a:latin typeface="Archivo SemiBold"/>
                <a:ea typeface="Archivo SemiBold"/>
                <a:cs typeface="Archivo SemiBold"/>
                <a:sym typeface="Archivo SemiBold"/>
              </a:defRPr>
            </a:lvl1pPr>
          </a:lstStyle>
          <a:p>
            <a:r>
              <a:t>Results</a:t>
            </a:r>
          </a:p>
        </p:txBody>
      </p:sp>
      <p:sp>
        <p:nvSpPr>
          <p:cNvPr id="89" name="Google Shape;65;p14"/>
          <p:cNvSpPr txBox="1"/>
          <p:nvPr/>
        </p:nvSpPr>
        <p:spPr>
          <a:xfrm>
            <a:off x="1099425" y="1629397"/>
            <a:ext cx="292494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000">
                <a:solidFill>
                  <a:srgbClr val="7275B7"/>
                </a:solidFill>
                <a:latin typeface="Archivo"/>
                <a:ea typeface="Archivo"/>
                <a:cs typeface="Archivo"/>
                <a:sym typeface="Archivo"/>
              </a:defRPr>
            </a:pPr>
            <a:r>
              <a:rPr lang="en-US" dirty="0"/>
              <a:t>10-23</a:t>
            </a:r>
            <a:r>
              <a:rPr dirty="0"/>
              <a:t>%</a:t>
            </a:r>
            <a:r>
              <a:rPr dirty="0">
                <a:solidFill>
                  <a:srgbClr val="312F50"/>
                </a:solidFill>
              </a:rPr>
              <a:t> Improved Admission Rates</a:t>
            </a:r>
          </a:p>
        </p:txBody>
      </p:sp>
      <p:sp>
        <p:nvSpPr>
          <p:cNvPr id="90" name="Google Shape;66;p14"/>
          <p:cNvSpPr txBox="1"/>
          <p:nvPr/>
        </p:nvSpPr>
        <p:spPr>
          <a:xfrm>
            <a:off x="1099425" y="2063446"/>
            <a:ext cx="292494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000">
                <a:solidFill>
                  <a:srgbClr val="7275B7"/>
                </a:solidFill>
                <a:latin typeface="Archivo"/>
                <a:ea typeface="Archivo"/>
                <a:cs typeface="Archivo"/>
                <a:sym typeface="Archivo"/>
              </a:defRPr>
            </a:pPr>
            <a:r>
              <a:rPr lang="en-US" dirty="0"/>
              <a:t>10-27</a:t>
            </a:r>
            <a:r>
              <a:rPr dirty="0"/>
              <a:t>%</a:t>
            </a:r>
            <a:r>
              <a:rPr dirty="0">
                <a:solidFill>
                  <a:srgbClr val="312F50"/>
                </a:solidFill>
              </a:rPr>
              <a:t> Reduced Denial Rates</a:t>
            </a:r>
          </a:p>
        </p:txBody>
      </p:sp>
      <p:sp>
        <p:nvSpPr>
          <p:cNvPr id="91" name="Google Shape;67;p14"/>
          <p:cNvSpPr txBox="1"/>
          <p:nvPr/>
        </p:nvSpPr>
        <p:spPr>
          <a:xfrm>
            <a:off x="1099425" y="2463799"/>
            <a:ext cx="292494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000">
                <a:solidFill>
                  <a:srgbClr val="7275B7"/>
                </a:solidFill>
                <a:latin typeface="Archivo"/>
                <a:ea typeface="Archivo"/>
                <a:cs typeface="Archivo"/>
                <a:sym typeface="Archivo"/>
              </a:defRPr>
            </a:pPr>
            <a:r>
              <a:rPr lang="en-US" dirty="0"/>
              <a:t>45-57</a:t>
            </a:r>
            <a:r>
              <a:rPr dirty="0"/>
              <a:t>%</a:t>
            </a:r>
            <a:r>
              <a:rPr dirty="0">
                <a:solidFill>
                  <a:srgbClr val="312F50"/>
                </a:solidFill>
              </a:rPr>
              <a:t> Staffing Cost Savings</a:t>
            </a:r>
          </a:p>
        </p:txBody>
      </p:sp>
      <p:sp>
        <p:nvSpPr>
          <p:cNvPr id="92" name="Google Shape;68;p14"/>
          <p:cNvSpPr txBox="1"/>
          <p:nvPr/>
        </p:nvSpPr>
        <p:spPr>
          <a:xfrm>
            <a:off x="1103051" y="2880097"/>
            <a:ext cx="3973134"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defRPr sz="1000">
                <a:solidFill>
                  <a:srgbClr val="7275B7"/>
                </a:solidFill>
                <a:latin typeface="Archivo"/>
                <a:ea typeface="Archivo"/>
                <a:cs typeface="Archivo"/>
                <a:sym typeface="Archivo"/>
              </a:defRPr>
            </a:pPr>
            <a:r>
              <a:rPr dirty="0">
                <a:solidFill>
                  <a:srgbClr val="312F50"/>
                </a:solidFill>
              </a:rPr>
              <a:t> Additional Annual Revenue with our CDI Program</a:t>
            </a:r>
          </a:p>
        </p:txBody>
      </p:sp>
      <p:sp>
        <p:nvSpPr>
          <p:cNvPr id="93" name="Google Shape;69;p14"/>
          <p:cNvSpPr txBox="1"/>
          <p:nvPr/>
        </p:nvSpPr>
        <p:spPr>
          <a:xfrm>
            <a:off x="1099600" y="3310573"/>
            <a:ext cx="2758722" cy="338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p>
            <a:pPr>
              <a:defRPr sz="1000">
                <a:solidFill>
                  <a:srgbClr val="7275B7"/>
                </a:solidFill>
                <a:latin typeface="Archivo"/>
                <a:ea typeface="Archivo"/>
                <a:cs typeface="Archivo"/>
                <a:sym typeface="Archivo"/>
              </a:defRPr>
            </a:pPr>
            <a:r>
              <a:rPr lang="en-US" dirty="0">
                <a:solidFill>
                  <a:schemeClr val="tx1"/>
                </a:solidFill>
              </a:rPr>
              <a:t>Improve patient flow</a:t>
            </a:r>
            <a:endParaRPr dirty="0">
              <a:solidFill>
                <a:schemeClr val="tx1"/>
              </a:solidFill>
            </a:endParaRPr>
          </a:p>
        </p:txBody>
      </p:sp>
      <p:sp>
        <p:nvSpPr>
          <p:cNvPr id="94" name="Google Shape;70;p14"/>
          <p:cNvSpPr txBox="1"/>
          <p:nvPr/>
        </p:nvSpPr>
        <p:spPr>
          <a:xfrm>
            <a:off x="1099599" y="3726879"/>
            <a:ext cx="484104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1000">
                <a:solidFill>
                  <a:srgbClr val="312F50"/>
                </a:solidFill>
                <a:latin typeface="Archivo"/>
                <a:ea typeface="Archivo"/>
                <a:cs typeface="Archivo"/>
                <a:sym typeface="Archivo"/>
              </a:defRPr>
            </a:lvl1pPr>
          </a:lstStyle>
          <a:p>
            <a:r>
              <a:t>Detailed Analytics of Physician Performance</a:t>
            </a:r>
          </a:p>
        </p:txBody>
      </p:sp>
      <p:sp>
        <p:nvSpPr>
          <p:cNvPr id="95" name="Google Shape;72;p14"/>
          <p:cNvSpPr txBox="1"/>
          <p:nvPr/>
        </p:nvSpPr>
        <p:spPr>
          <a:xfrm>
            <a:off x="1096141" y="4141456"/>
            <a:ext cx="484104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1000">
                <a:solidFill>
                  <a:srgbClr val="312F50"/>
                </a:solidFill>
                <a:latin typeface="Archivo"/>
                <a:ea typeface="Archivo"/>
                <a:cs typeface="Archivo"/>
                <a:sym typeface="Archivo"/>
              </a:defRPr>
            </a:lvl1pPr>
          </a:lstStyle>
          <a:p>
            <a:r>
              <a:rPr dirty="0"/>
              <a:t>Powerful Reporting</a:t>
            </a:r>
          </a:p>
        </p:txBody>
      </p:sp>
      <p:sp>
        <p:nvSpPr>
          <p:cNvPr id="96" name="Google Shape;73;p14"/>
          <p:cNvSpPr/>
          <p:nvPr/>
        </p:nvSpPr>
        <p:spPr>
          <a:xfrm>
            <a:off x="844375" y="1795285"/>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97" name="Google Shape;74;p14"/>
          <p:cNvSpPr/>
          <p:nvPr/>
        </p:nvSpPr>
        <p:spPr>
          <a:xfrm>
            <a:off x="844375" y="2229336"/>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98" name="Google Shape;75;p14"/>
          <p:cNvSpPr/>
          <p:nvPr/>
        </p:nvSpPr>
        <p:spPr>
          <a:xfrm>
            <a:off x="844375" y="2629710"/>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99" name="Google Shape;76;p14"/>
          <p:cNvSpPr/>
          <p:nvPr/>
        </p:nvSpPr>
        <p:spPr>
          <a:xfrm>
            <a:off x="844375" y="3044255"/>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100" name="Google Shape;77;p14"/>
          <p:cNvSpPr/>
          <p:nvPr/>
        </p:nvSpPr>
        <p:spPr>
          <a:xfrm>
            <a:off x="844375" y="3458805"/>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101" name="Google Shape;78;p14"/>
          <p:cNvSpPr/>
          <p:nvPr/>
        </p:nvSpPr>
        <p:spPr>
          <a:xfrm>
            <a:off x="844375" y="3881704"/>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102" name="Google Shape;79;p14"/>
          <p:cNvSpPr/>
          <p:nvPr/>
        </p:nvSpPr>
        <p:spPr>
          <a:xfrm>
            <a:off x="844375" y="4290436"/>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103" name="Google Shape;86;p15"/>
          <p:cNvSpPr txBox="1"/>
          <p:nvPr/>
        </p:nvSpPr>
        <p:spPr>
          <a:xfrm>
            <a:off x="4724400" y="1123949"/>
            <a:ext cx="4165171" cy="5511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2400">
                <a:solidFill>
                  <a:srgbClr val="312F50"/>
                </a:solidFill>
                <a:latin typeface="Archivo SemiBold"/>
                <a:ea typeface="Archivo SemiBold"/>
                <a:cs typeface="Archivo SemiBold"/>
                <a:sym typeface="Archivo SemiBold"/>
              </a:defRPr>
            </a:lvl1pPr>
          </a:lstStyle>
          <a:p>
            <a:r>
              <a:t>How We Achieve It</a:t>
            </a:r>
          </a:p>
        </p:txBody>
      </p:sp>
      <p:sp>
        <p:nvSpPr>
          <p:cNvPr id="104" name="Google Shape;87;p15"/>
          <p:cNvSpPr txBox="1"/>
          <p:nvPr/>
        </p:nvSpPr>
        <p:spPr>
          <a:xfrm>
            <a:off x="5076185" y="1610413"/>
            <a:ext cx="1969362"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1000">
                <a:solidFill>
                  <a:srgbClr val="312F50"/>
                </a:solidFill>
                <a:latin typeface="Archivo"/>
                <a:ea typeface="Archivo"/>
                <a:cs typeface="Archivo"/>
                <a:sym typeface="Archivo"/>
              </a:defRPr>
            </a:lvl1pPr>
          </a:lstStyle>
          <a:p>
            <a:r>
              <a:rPr lang="en-US" dirty="0"/>
              <a:t>Experienced UM </a:t>
            </a:r>
            <a:r>
              <a:rPr dirty="0"/>
              <a:t>Clinicians</a:t>
            </a:r>
          </a:p>
        </p:txBody>
      </p:sp>
      <p:sp>
        <p:nvSpPr>
          <p:cNvPr id="105" name="Google Shape;88;p15"/>
          <p:cNvSpPr txBox="1"/>
          <p:nvPr/>
        </p:nvSpPr>
        <p:spPr>
          <a:xfrm>
            <a:off x="5076185" y="1948276"/>
            <a:ext cx="1791400"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1000">
                <a:solidFill>
                  <a:srgbClr val="312F50"/>
                </a:solidFill>
                <a:latin typeface="Archivo"/>
                <a:ea typeface="Archivo"/>
                <a:cs typeface="Archivo"/>
                <a:sym typeface="Archivo"/>
              </a:defRPr>
            </a:lvl1pPr>
          </a:lstStyle>
          <a:p>
            <a:r>
              <a:t>Multilayer Quality Controls</a:t>
            </a:r>
          </a:p>
        </p:txBody>
      </p:sp>
      <p:sp>
        <p:nvSpPr>
          <p:cNvPr id="106" name="Google Shape;89;p15"/>
          <p:cNvSpPr txBox="1"/>
          <p:nvPr/>
        </p:nvSpPr>
        <p:spPr>
          <a:xfrm>
            <a:off x="5076185" y="2250875"/>
            <a:ext cx="3978271" cy="3352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1000">
                <a:solidFill>
                  <a:srgbClr val="312F50"/>
                </a:solidFill>
                <a:latin typeface="Archivo"/>
                <a:ea typeface="Archivo"/>
                <a:cs typeface="Archivo"/>
                <a:sym typeface="Archivo"/>
              </a:defRPr>
            </a:lvl1pPr>
          </a:lstStyle>
          <a:p>
            <a:r>
              <a:t>Hospital and Health Plan Utilization Management Experts</a:t>
            </a:r>
          </a:p>
        </p:txBody>
      </p:sp>
      <p:sp>
        <p:nvSpPr>
          <p:cNvPr id="107" name="Google Shape;90;p15"/>
          <p:cNvSpPr txBox="1"/>
          <p:nvPr/>
        </p:nvSpPr>
        <p:spPr>
          <a:xfrm>
            <a:off x="5076185" y="2568080"/>
            <a:ext cx="3813386"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1000">
                <a:solidFill>
                  <a:srgbClr val="312F50"/>
                </a:solidFill>
                <a:latin typeface="Archivo"/>
                <a:ea typeface="Archivo"/>
                <a:cs typeface="Archivo"/>
                <a:sym typeface="Archivo"/>
              </a:defRPr>
            </a:lvl1pPr>
          </a:lstStyle>
          <a:p>
            <a:r>
              <a:t>MGear - The Most Powerful Utilization Management Software</a:t>
            </a:r>
          </a:p>
        </p:txBody>
      </p:sp>
      <p:sp>
        <p:nvSpPr>
          <p:cNvPr id="108" name="Google Shape;97;p15"/>
          <p:cNvSpPr/>
          <p:nvPr/>
        </p:nvSpPr>
        <p:spPr>
          <a:xfrm>
            <a:off x="5403593" y="2977930"/>
            <a:ext cx="45721" cy="56423"/>
          </a:xfrm>
          <a:prstGeom prst="ellipse">
            <a:avLst/>
          </a:prstGeom>
          <a:ln>
            <a:solidFill>
              <a:srgbClr val="7275B7"/>
            </a:solidFill>
          </a:ln>
        </p:spPr>
        <p:txBody>
          <a:bodyPr lIns="45719" rIns="45719" anchor="ctr"/>
          <a:lstStyle/>
          <a:p>
            <a:pPr algn="ctr">
              <a:defRPr sz="1000"/>
            </a:pPr>
            <a:endParaRPr/>
          </a:p>
        </p:txBody>
      </p:sp>
      <p:sp>
        <p:nvSpPr>
          <p:cNvPr id="109" name="Google Shape;98;p15"/>
          <p:cNvSpPr/>
          <p:nvPr/>
        </p:nvSpPr>
        <p:spPr>
          <a:xfrm>
            <a:off x="5403593" y="3201025"/>
            <a:ext cx="45721" cy="56423"/>
          </a:xfrm>
          <a:prstGeom prst="ellipse">
            <a:avLst/>
          </a:prstGeom>
          <a:ln>
            <a:solidFill>
              <a:srgbClr val="7275B7"/>
            </a:solidFill>
          </a:ln>
        </p:spPr>
        <p:txBody>
          <a:bodyPr lIns="45719" rIns="45719" anchor="ctr"/>
          <a:lstStyle/>
          <a:p>
            <a:pPr algn="ctr">
              <a:defRPr sz="1000"/>
            </a:pPr>
            <a:endParaRPr/>
          </a:p>
        </p:txBody>
      </p:sp>
      <p:sp>
        <p:nvSpPr>
          <p:cNvPr id="110" name="Google Shape;99;p15"/>
          <p:cNvSpPr/>
          <p:nvPr/>
        </p:nvSpPr>
        <p:spPr>
          <a:xfrm>
            <a:off x="5403593" y="3647551"/>
            <a:ext cx="45721" cy="56423"/>
          </a:xfrm>
          <a:prstGeom prst="ellipse">
            <a:avLst/>
          </a:prstGeom>
          <a:ln>
            <a:solidFill>
              <a:srgbClr val="7275B7"/>
            </a:solidFill>
          </a:ln>
        </p:spPr>
        <p:txBody>
          <a:bodyPr lIns="45719" rIns="45719" anchor="ctr"/>
          <a:lstStyle/>
          <a:p>
            <a:pPr algn="ctr">
              <a:defRPr sz="1000"/>
            </a:pPr>
            <a:endParaRPr/>
          </a:p>
        </p:txBody>
      </p:sp>
      <p:sp>
        <p:nvSpPr>
          <p:cNvPr id="111" name="Google Shape;100;p15"/>
          <p:cNvSpPr/>
          <p:nvPr/>
        </p:nvSpPr>
        <p:spPr>
          <a:xfrm>
            <a:off x="5403593" y="3861144"/>
            <a:ext cx="45721" cy="56423"/>
          </a:xfrm>
          <a:prstGeom prst="ellipse">
            <a:avLst/>
          </a:prstGeom>
          <a:ln>
            <a:solidFill>
              <a:srgbClr val="7275B7"/>
            </a:solidFill>
          </a:ln>
        </p:spPr>
        <p:txBody>
          <a:bodyPr lIns="45719" rIns="45719" anchor="ctr"/>
          <a:lstStyle/>
          <a:p>
            <a:pPr algn="ctr">
              <a:defRPr sz="1000"/>
            </a:pPr>
            <a:endParaRPr/>
          </a:p>
        </p:txBody>
      </p:sp>
      <p:sp>
        <p:nvSpPr>
          <p:cNvPr id="112" name="Google Shape;101;p15"/>
          <p:cNvSpPr/>
          <p:nvPr/>
        </p:nvSpPr>
        <p:spPr>
          <a:xfrm>
            <a:off x="5403593" y="4086004"/>
            <a:ext cx="45721" cy="56423"/>
          </a:xfrm>
          <a:prstGeom prst="ellipse">
            <a:avLst/>
          </a:prstGeom>
          <a:ln>
            <a:solidFill>
              <a:srgbClr val="7275B7"/>
            </a:solidFill>
          </a:ln>
        </p:spPr>
        <p:txBody>
          <a:bodyPr lIns="45719" rIns="45719" anchor="ctr"/>
          <a:lstStyle/>
          <a:p>
            <a:pPr algn="ctr">
              <a:defRPr sz="1000"/>
            </a:pPr>
            <a:endParaRPr/>
          </a:p>
        </p:txBody>
      </p:sp>
      <p:sp>
        <p:nvSpPr>
          <p:cNvPr id="113" name="Google Shape;102;p15"/>
          <p:cNvSpPr txBox="1"/>
          <p:nvPr/>
        </p:nvSpPr>
        <p:spPr>
          <a:xfrm>
            <a:off x="5076666" y="4230018"/>
            <a:ext cx="3311324" cy="3352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defRPr sz="1000">
                <a:solidFill>
                  <a:srgbClr val="312F50"/>
                </a:solidFill>
                <a:latin typeface="Archivo"/>
                <a:ea typeface="Archivo"/>
                <a:cs typeface="Archivo"/>
                <a:sym typeface="Archivo"/>
              </a:defRPr>
            </a:lvl1pPr>
          </a:lstStyle>
          <a:p>
            <a:r>
              <a:t>Unprecedented UM Training Program</a:t>
            </a:r>
          </a:p>
        </p:txBody>
      </p:sp>
      <p:sp>
        <p:nvSpPr>
          <p:cNvPr id="114" name="Google Shape;73;p14"/>
          <p:cNvSpPr/>
          <p:nvPr/>
        </p:nvSpPr>
        <p:spPr>
          <a:xfrm>
            <a:off x="4873314" y="1746688"/>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115" name="Google Shape;73;p14"/>
          <p:cNvSpPr/>
          <p:nvPr/>
        </p:nvSpPr>
        <p:spPr>
          <a:xfrm>
            <a:off x="4872397" y="2090666"/>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116" name="Google Shape;75;p14"/>
          <p:cNvSpPr/>
          <p:nvPr/>
        </p:nvSpPr>
        <p:spPr>
          <a:xfrm>
            <a:off x="4872397" y="2391771"/>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117" name="Google Shape;75;p14"/>
          <p:cNvSpPr/>
          <p:nvPr/>
        </p:nvSpPr>
        <p:spPr>
          <a:xfrm>
            <a:off x="4872397" y="2703788"/>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118" name="Google Shape;75;p14"/>
          <p:cNvSpPr/>
          <p:nvPr/>
        </p:nvSpPr>
        <p:spPr>
          <a:xfrm>
            <a:off x="4908113" y="4357242"/>
            <a:ext cx="100977" cy="100977"/>
          </a:xfrm>
          <a:prstGeom prst="ellipse">
            <a:avLst/>
          </a:prstGeom>
          <a:solidFill>
            <a:srgbClr val="7275B7"/>
          </a:solidFill>
          <a:ln w="12700">
            <a:miter lim="400000"/>
          </a:ln>
        </p:spPr>
        <p:txBody>
          <a:bodyPr lIns="45719" rIns="45719" anchor="ctr"/>
          <a:lstStyle/>
          <a:p>
            <a:pPr algn="ctr">
              <a:defRPr sz="1000"/>
            </a:pPr>
            <a:endParaRPr/>
          </a:p>
        </p:txBody>
      </p:sp>
      <p:sp>
        <p:nvSpPr>
          <p:cNvPr id="119" name="Google Shape;96;p15"/>
          <p:cNvSpPr txBox="1"/>
          <p:nvPr/>
        </p:nvSpPr>
        <p:spPr>
          <a:xfrm>
            <a:off x="5403679" y="2810018"/>
            <a:ext cx="3438758" cy="14526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p>
            <a:pPr>
              <a:lnSpc>
                <a:spcPct val="140000"/>
              </a:lnSpc>
              <a:defRPr sz="1000">
                <a:solidFill>
                  <a:srgbClr val="312F50"/>
                </a:solidFill>
                <a:latin typeface="Archivo"/>
                <a:ea typeface="Archivo"/>
                <a:cs typeface="Archivo"/>
                <a:sym typeface="Archivo"/>
              </a:defRPr>
            </a:pPr>
            <a:r>
              <a:rPr dirty="0"/>
              <a:t>MCG /InterQual Integration</a:t>
            </a:r>
          </a:p>
          <a:p>
            <a:pPr>
              <a:lnSpc>
                <a:spcPct val="140000"/>
              </a:lnSpc>
              <a:defRPr sz="1000">
                <a:solidFill>
                  <a:srgbClr val="312F50"/>
                </a:solidFill>
                <a:latin typeface="Archivo"/>
                <a:ea typeface="Archivo"/>
                <a:cs typeface="Archivo"/>
                <a:sym typeface="Archivo"/>
              </a:defRPr>
            </a:pPr>
            <a:r>
              <a:rPr dirty="0"/>
              <a:t>AI Assistance in Criteria Selection, Patient Throughput and Care Coordination</a:t>
            </a:r>
          </a:p>
          <a:p>
            <a:pPr>
              <a:lnSpc>
                <a:spcPct val="140000"/>
              </a:lnSpc>
              <a:defRPr sz="1000">
                <a:solidFill>
                  <a:srgbClr val="312F50"/>
                </a:solidFill>
                <a:latin typeface="Archivo"/>
                <a:ea typeface="Archivo"/>
                <a:cs typeface="Archivo"/>
                <a:sym typeface="Archivo"/>
              </a:defRPr>
            </a:pPr>
            <a:r>
              <a:rPr dirty="0"/>
              <a:t>Epic and Cerner Applications</a:t>
            </a:r>
          </a:p>
          <a:p>
            <a:pPr>
              <a:lnSpc>
                <a:spcPct val="140000"/>
              </a:lnSpc>
              <a:defRPr sz="1000">
                <a:solidFill>
                  <a:srgbClr val="312F50"/>
                </a:solidFill>
                <a:latin typeface="Archivo"/>
                <a:ea typeface="Archivo"/>
                <a:cs typeface="Archivo"/>
                <a:sym typeface="Archivo"/>
              </a:defRPr>
            </a:pPr>
            <a:r>
              <a:rPr lang="en-US" dirty="0"/>
              <a:t>Compatible with all </a:t>
            </a:r>
            <a:r>
              <a:rPr dirty="0"/>
              <a:t>EMRs</a:t>
            </a:r>
          </a:p>
          <a:p>
            <a:pPr>
              <a:lnSpc>
                <a:spcPct val="140000"/>
              </a:lnSpc>
              <a:defRPr sz="1000">
                <a:solidFill>
                  <a:srgbClr val="312F50"/>
                </a:solidFill>
                <a:latin typeface="Archivo"/>
                <a:ea typeface="Archivo"/>
                <a:cs typeface="Archivo"/>
                <a:sym typeface="Archivo"/>
              </a:defRPr>
            </a:pPr>
            <a:r>
              <a:rPr dirty="0"/>
              <a:t>HIPAA and HITRUST Certified</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Google Shape;90;p16"/>
          <p:cNvSpPr/>
          <p:nvPr/>
        </p:nvSpPr>
        <p:spPr>
          <a:xfrm>
            <a:off x="136950" y="120450"/>
            <a:ext cx="8870100" cy="4902600"/>
          </a:xfrm>
          <a:prstGeom prst="rect">
            <a:avLst/>
          </a:prstGeom>
          <a:solidFill>
            <a:srgbClr val="7176B8"/>
          </a:solidFill>
          <a:ln w="12700">
            <a:miter lim="400000"/>
          </a:ln>
        </p:spPr>
        <p:txBody>
          <a:bodyPr lIns="45719" rIns="45719" anchor="ctr"/>
          <a:lstStyle/>
          <a:p>
            <a:pPr algn="ctr"/>
            <a:endParaRPr/>
          </a:p>
        </p:txBody>
      </p:sp>
      <p:sp>
        <p:nvSpPr>
          <p:cNvPr id="122" name="Google Shape;91;p16"/>
          <p:cNvSpPr txBox="1"/>
          <p:nvPr/>
        </p:nvSpPr>
        <p:spPr>
          <a:xfrm>
            <a:off x="2531549" y="2202300"/>
            <a:ext cx="4080901" cy="7416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defRPr sz="3700" b="1">
                <a:solidFill>
                  <a:srgbClr val="FFFFFF"/>
                </a:solidFill>
                <a:latin typeface="Lato"/>
                <a:ea typeface="Lato"/>
                <a:cs typeface="Lato"/>
                <a:sym typeface="Lato"/>
              </a:defRPr>
            </a:lvl1pPr>
          </a:lstStyle>
          <a:p>
            <a:r>
              <a:rPr dirty="0"/>
              <a:t>UM</a:t>
            </a:r>
          </a:p>
        </p:txBody>
      </p:sp>
      <p:sp>
        <p:nvSpPr>
          <p:cNvPr id="123" name="Google Shape;92;p16"/>
          <p:cNvSpPr/>
          <p:nvPr/>
        </p:nvSpPr>
        <p:spPr>
          <a:xfrm>
            <a:off x="-561589" y="2422949"/>
            <a:ext cx="3740700" cy="297601"/>
          </a:xfrm>
          <a:prstGeom prst="roundRect">
            <a:avLst>
              <a:gd name="adj" fmla="val 16667"/>
            </a:avLst>
          </a:prstGeom>
          <a:solidFill>
            <a:srgbClr val="EDE9F6"/>
          </a:solidFill>
          <a:ln>
            <a:solidFill>
              <a:srgbClr val="EDE9F6"/>
            </a:solidFill>
          </a:ln>
        </p:spPr>
        <p:txBody>
          <a:bodyPr lIns="45719" rIns="45719" anchor="ctr"/>
          <a:lstStyle/>
          <a:p>
            <a:pPr algn="ctr"/>
            <a:endParaRPr/>
          </a:p>
        </p:txBody>
      </p:sp>
      <p:sp>
        <p:nvSpPr>
          <p:cNvPr id="124" name="Google Shape;93;p16"/>
          <p:cNvSpPr/>
          <p:nvPr/>
        </p:nvSpPr>
        <p:spPr>
          <a:xfrm>
            <a:off x="-774114" y="2453053"/>
            <a:ext cx="2245861" cy="510084"/>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EDE9F6"/>
          </a:solidFill>
          <a:ln>
            <a:solidFill>
              <a:srgbClr val="EDE9F6"/>
            </a:solidFill>
          </a:ln>
        </p:spPr>
        <p:txBody>
          <a:bodyPr lIns="45719" rIns="45719" anchor="ctr"/>
          <a:lstStyle/>
          <a:p>
            <a:pPr algn="ctr"/>
            <a:endParaRPr/>
          </a:p>
        </p:txBody>
      </p:sp>
      <p:sp>
        <p:nvSpPr>
          <p:cNvPr id="125" name="Google Shape;94;p16"/>
          <p:cNvSpPr/>
          <p:nvPr/>
        </p:nvSpPr>
        <p:spPr>
          <a:xfrm>
            <a:off x="5981374" y="2438000"/>
            <a:ext cx="3740701" cy="297601"/>
          </a:xfrm>
          <a:prstGeom prst="roundRect">
            <a:avLst>
              <a:gd name="adj" fmla="val 16667"/>
            </a:avLst>
          </a:prstGeom>
          <a:solidFill>
            <a:srgbClr val="EDE9F6"/>
          </a:solidFill>
          <a:ln>
            <a:solidFill>
              <a:srgbClr val="EDE9F6"/>
            </a:solidFill>
          </a:ln>
        </p:spPr>
        <p:txBody>
          <a:bodyPr lIns="45719" rIns="45719" anchor="ctr"/>
          <a:lstStyle/>
          <a:p>
            <a:pPr algn="ctr"/>
            <a:endParaRPr/>
          </a:p>
        </p:txBody>
      </p:sp>
      <p:sp>
        <p:nvSpPr>
          <p:cNvPr id="126" name="Google Shape;95;p16"/>
          <p:cNvSpPr/>
          <p:nvPr/>
        </p:nvSpPr>
        <p:spPr>
          <a:xfrm>
            <a:off x="7728638" y="2468103"/>
            <a:ext cx="2245861" cy="51008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320" y="0"/>
                </a:lnTo>
                <a:lnTo>
                  <a:pt x="17280" y="0"/>
                </a:lnTo>
                <a:lnTo>
                  <a:pt x="21600" y="10800"/>
                </a:lnTo>
                <a:lnTo>
                  <a:pt x="17280" y="21600"/>
                </a:lnTo>
                <a:lnTo>
                  <a:pt x="4320" y="21600"/>
                </a:lnTo>
                <a:close/>
              </a:path>
            </a:pathLst>
          </a:custGeom>
          <a:solidFill>
            <a:srgbClr val="EDE9F6"/>
          </a:solidFill>
          <a:ln>
            <a:solidFill>
              <a:srgbClr val="EDE9F6"/>
            </a:solidFill>
          </a:ln>
        </p:spPr>
        <p:txBody>
          <a:bodyPr lIns="45719" rIns="45719" anchor="ctr"/>
          <a:lstStyle/>
          <a:p>
            <a:pPr algn="ctr"/>
            <a:endParaRPr/>
          </a:p>
        </p:txBody>
      </p:sp>
      <p:sp>
        <p:nvSpPr>
          <p:cNvPr id="127" name="Google Shape;96;p16"/>
          <p:cNvSpPr txBox="1"/>
          <p:nvPr/>
        </p:nvSpPr>
        <p:spPr>
          <a:xfrm>
            <a:off x="3541200" y="4704246"/>
            <a:ext cx="2061600" cy="3479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24" tIns="91424" rIns="91424" bIns="91424">
            <a:spAutoFit/>
          </a:bodyPr>
          <a:lstStyle>
            <a:lvl1pPr algn="ctr">
              <a:defRPr sz="1100">
                <a:solidFill>
                  <a:srgbClr val="FFFFFF"/>
                </a:solidFill>
                <a:latin typeface="Lato"/>
                <a:ea typeface="Lato"/>
                <a:cs typeface="Lato"/>
                <a:sym typeface="Lato"/>
              </a:defRPr>
            </a:lvl1pPr>
          </a:lstStyle>
          <a:p>
            <a:r>
              <a:t>www.bserved.us</a:t>
            </a:r>
          </a:p>
        </p:txBody>
      </p:sp>
      <p:sp>
        <p:nvSpPr>
          <p:cNvPr id="2" name="Google Shape;91;p16">
            <a:extLst>
              <a:ext uri="{FF2B5EF4-FFF2-40B4-BE49-F238E27FC236}">
                <a16:creationId xmlns:a16="http://schemas.microsoft.com/office/drawing/2014/main" id="{E32D72BD-F912-3A2C-9BCC-84D6EBA5350B}"/>
              </a:ext>
            </a:extLst>
          </p:cNvPr>
          <p:cNvSpPr txBox="1"/>
          <p:nvPr/>
        </p:nvSpPr>
        <p:spPr>
          <a:xfrm>
            <a:off x="2057854" y="3085451"/>
            <a:ext cx="5028290" cy="14772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24" tIns="91424" rIns="91424" bIns="91424">
            <a:spAutoFit/>
          </a:bodyPr>
          <a:lstStyle>
            <a:lvl1pPr algn="ctr">
              <a:defRPr sz="3700" b="1">
                <a:solidFill>
                  <a:srgbClr val="FFFFFF"/>
                </a:solidFill>
                <a:latin typeface="Lato"/>
                <a:ea typeface="Lato"/>
                <a:cs typeface="Lato"/>
                <a:sym typeface="Lato"/>
              </a:defRPr>
            </a:lvl1pPr>
          </a:lstStyle>
          <a:p>
            <a:r>
              <a:rPr lang="en-US" sz="2800" b="0" dirty="0"/>
              <a:t>Our services may qualify to be </a:t>
            </a:r>
            <a:r>
              <a:rPr lang="en-US" sz="2800" b="0" i="1" u="sng" dirty="0"/>
              <a:t>R</a:t>
            </a:r>
            <a:r>
              <a:rPr lang="en-US" sz="2800" i="1" u="sng" dirty="0"/>
              <a:t>eimbursed at 101% for   Critical Access Hospitals</a:t>
            </a:r>
            <a:endParaRPr sz="2800" i="1" u="sng" dirty="0"/>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34184</TotalTime>
  <Words>2081</Words>
  <Application>Microsoft Office PowerPoint</Application>
  <PresentationFormat>On-screen Show (16:9)</PresentationFormat>
  <Paragraphs>933</Paragraphs>
  <Slides>25</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Aeonik TRIAL</vt:lpstr>
      <vt:lpstr>Aptos Narrow</vt:lpstr>
      <vt:lpstr>Arial</vt:lpstr>
      <vt:lpstr>Calibri</vt:lpstr>
      <vt:lpstr>Courier New</vt:lpstr>
      <vt:lpstr>Helvetica</vt:lpstr>
      <vt:lpstr>Lato</vt:lpstr>
      <vt:lpstr>Source Sans Pro</vt:lpstr>
      <vt:lpstr>Tahoma</vt:lpstr>
      <vt:lpstr>Office Theme</vt:lpstr>
      <vt:lpstr>PowerPoint Presentation</vt:lpstr>
      <vt:lpstr>PowerPoint Presentation</vt:lpstr>
      <vt:lpstr>3 Steps to Success</vt:lpstr>
      <vt:lpstr>Success Story in Kentucky</vt:lpstr>
      <vt:lpstr>Success Story in Texas</vt:lpstr>
      <vt:lpstr>Success Story in Indiana</vt:lpstr>
      <vt:lpstr>Utilization Management</vt:lpstr>
      <vt:lpstr>TURN-KEY PRECISION Utilization Management</vt:lpstr>
      <vt:lpstr>PowerPoint Presentation</vt:lpstr>
      <vt:lpstr>PowerPoint Presentation</vt:lpstr>
      <vt:lpstr>ED MNR</vt:lpstr>
      <vt:lpstr>PowerPoint Presentation</vt:lpstr>
      <vt:lpstr>In Patient UM</vt:lpstr>
      <vt:lpstr>PowerPoint Presentation</vt:lpstr>
      <vt:lpstr>PowerPoint Presentation</vt:lpstr>
      <vt:lpstr>PowerPoint Presentation</vt:lpstr>
      <vt:lpstr>Security</vt:lpstr>
      <vt:lpstr>PowerPoint Presentation</vt:lpstr>
      <vt:lpstr>PowerPoint Presentation</vt:lpstr>
      <vt:lpstr>Potential Revenue</vt:lpstr>
      <vt:lpstr>PowerPoint Presentation</vt:lpstr>
      <vt:lpstr>Staffing Costs Savings</vt:lpstr>
      <vt:lpstr>Cost Per Month of bServed UM Program</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c:creator>
  <cp:lastModifiedBy>Edwin Mendoza</cp:lastModifiedBy>
  <cp:revision>27</cp:revision>
  <dcterms:modified xsi:type="dcterms:W3CDTF">2024-09-10T10:43:50Z</dcterms:modified>
</cp:coreProperties>
</file>